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256" r:id="rId2"/>
    <p:sldId id="283" r:id="rId3"/>
    <p:sldId id="272" r:id="rId4"/>
    <p:sldId id="273" r:id="rId5"/>
    <p:sldId id="274" r:id="rId6"/>
    <p:sldId id="275" r:id="rId7"/>
    <p:sldId id="276" r:id="rId8"/>
    <p:sldId id="316" r:id="rId9"/>
    <p:sldId id="278" r:id="rId10"/>
    <p:sldId id="263" r:id="rId11"/>
    <p:sldId id="313" r:id="rId12"/>
    <p:sldId id="315" r:id="rId13"/>
    <p:sldId id="314" r:id="rId14"/>
    <p:sldId id="260" r:id="rId15"/>
    <p:sldId id="268" r:id="rId16"/>
    <p:sldId id="269" r:id="rId17"/>
    <p:sldId id="261" r:id="rId18"/>
    <p:sldId id="277" r:id="rId19"/>
    <p:sldId id="264" r:id="rId20"/>
    <p:sldId id="289" r:id="rId21"/>
    <p:sldId id="310" r:id="rId22"/>
    <p:sldId id="265" r:id="rId23"/>
    <p:sldId id="290" r:id="rId24"/>
    <p:sldId id="311" r:id="rId25"/>
    <p:sldId id="266" r:id="rId26"/>
    <p:sldId id="291" r:id="rId27"/>
    <p:sldId id="284" r:id="rId28"/>
    <p:sldId id="292" r:id="rId29"/>
    <p:sldId id="285" r:id="rId30"/>
    <p:sldId id="293" r:id="rId31"/>
    <p:sldId id="312" r:id="rId32"/>
    <p:sldId id="286" r:id="rId33"/>
    <p:sldId id="295" r:id="rId34"/>
    <p:sldId id="287" r:id="rId35"/>
    <p:sldId id="294" r:id="rId36"/>
    <p:sldId id="288" r:id="rId37"/>
    <p:sldId id="298" r:id="rId38"/>
    <p:sldId id="299" r:id="rId39"/>
    <p:sldId id="300" r:id="rId40"/>
    <p:sldId id="301" r:id="rId41"/>
    <p:sldId id="302" r:id="rId42"/>
    <p:sldId id="303" r:id="rId43"/>
    <p:sldId id="304" r:id="rId44"/>
    <p:sldId id="305" r:id="rId45"/>
    <p:sldId id="306" r:id="rId46"/>
    <p:sldId id="308" r:id="rId47"/>
    <p:sldId id="317" r:id="rId48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00" autoAdjust="0"/>
    <p:restoredTop sz="97100" autoAdjust="0"/>
  </p:normalViewPr>
  <p:slideViewPr>
    <p:cSldViewPr>
      <p:cViewPr varScale="1">
        <p:scale>
          <a:sx n="74" d="100"/>
          <a:sy n="74" d="100"/>
        </p:scale>
        <p:origin x="-10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3B10FE3-C902-49CA-ABC0-3258D7F75A34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08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602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8EAB44-F394-409A-8E78-1888C4A6E5C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86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DA78A0-A3F3-4D3A-843A-D62494C7755E}" type="slidenum">
              <a:rPr lang="en-US"/>
              <a:pPr/>
              <a:t>1</a:t>
            </a:fld>
            <a:endParaRPr lang="en-US"/>
          </a:p>
        </p:txBody>
      </p:sp>
      <p:sp>
        <p:nvSpPr>
          <p:cNvPr id="880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AE39DA4-A377-48CA-9183-4E25A854A27C}" type="slidenum">
              <a:rPr lang="en-US"/>
              <a:pPr/>
              <a:t>10</a:t>
            </a:fld>
            <a:endParaRPr lang="en-US"/>
          </a:p>
        </p:txBody>
      </p:sp>
      <p:sp>
        <p:nvSpPr>
          <p:cNvPr id="962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E19FB2-2E75-43ED-8D82-3129316CF0A0}" type="slidenum">
              <a:rPr lang="en-US"/>
              <a:pPr/>
              <a:t>11</a:t>
            </a:fld>
            <a:endParaRPr lang="en-US"/>
          </a:p>
        </p:txBody>
      </p:sp>
      <p:sp>
        <p:nvSpPr>
          <p:cNvPr id="137218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3DDBB9-BFF4-44A3-B8D4-ECC6C290B67E}" type="slidenum">
              <a:rPr lang="en-US"/>
              <a:pPr/>
              <a:t>12</a:t>
            </a:fld>
            <a:endParaRPr lang="en-US"/>
          </a:p>
        </p:txBody>
      </p:sp>
      <p:sp>
        <p:nvSpPr>
          <p:cNvPr id="1423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214E55-59D8-43CB-B3CA-DC48F3BDE5B0}" type="slidenum">
              <a:rPr lang="en-US"/>
              <a:pPr/>
              <a:t>13</a:t>
            </a:fld>
            <a:endParaRPr lang="en-US"/>
          </a:p>
        </p:txBody>
      </p:sp>
      <p:sp>
        <p:nvSpPr>
          <p:cNvPr id="1433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844510-E639-4B54-B55E-0C2B812892D7}" type="slidenum">
              <a:rPr lang="en-US"/>
              <a:pPr/>
              <a:t>14</a:t>
            </a:fld>
            <a:endParaRPr lang="en-US"/>
          </a:p>
        </p:txBody>
      </p:sp>
      <p:sp>
        <p:nvSpPr>
          <p:cNvPr id="972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6E0926-3765-4B84-A044-19EE8A2ACF3D}" type="slidenum">
              <a:rPr lang="en-US"/>
              <a:pPr/>
              <a:t>15</a:t>
            </a:fld>
            <a:endParaRPr lang="en-US"/>
          </a:p>
        </p:txBody>
      </p:sp>
      <p:sp>
        <p:nvSpPr>
          <p:cNvPr id="98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B0F096-5C61-4CD7-868D-D1A9687202C9}" type="slidenum">
              <a:rPr lang="en-US"/>
              <a:pPr/>
              <a:t>16</a:t>
            </a:fld>
            <a:endParaRPr lang="en-US"/>
          </a:p>
        </p:txBody>
      </p:sp>
      <p:sp>
        <p:nvSpPr>
          <p:cNvPr id="99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EC65C5-9C87-4D37-8210-CDA049901350}" type="slidenum">
              <a:rPr lang="en-US"/>
              <a:pPr/>
              <a:t>17</a:t>
            </a:fld>
            <a:endParaRPr lang="en-US"/>
          </a:p>
        </p:txBody>
      </p:sp>
      <p:sp>
        <p:nvSpPr>
          <p:cNvPr id="100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A86FC-59EB-4B40-853D-999A679F898C}" type="slidenum">
              <a:rPr lang="en-US"/>
              <a:pPr/>
              <a:t>18</a:t>
            </a:fld>
            <a:endParaRPr lang="en-US"/>
          </a:p>
        </p:txBody>
      </p:sp>
      <p:sp>
        <p:nvSpPr>
          <p:cNvPr id="101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B4B69-8689-4EE8-B51B-548C93447F1D}" type="slidenum">
              <a:rPr lang="en-US"/>
              <a:pPr/>
              <a:t>19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55F3D2-3750-4FB0-B771-22E1024BD367}" type="slidenum">
              <a:rPr lang="en-US"/>
              <a:pPr/>
              <a:t>2</a:t>
            </a:fld>
            <a:endParaRPr lang="en-US"/>
          </a:p>
        </p:txBody>
      </p:sp>
      <p:sp>
        <p:nvSpPr>
          <p:cNvPr id="890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1882DF-F87E-4FCD-91E6-57DDF069BFC8}" type="slidenum">
              <a:rPr lang="en-US"/>
              <a:pPr/>
              <a:t>20</a:t>
            </a:fld>
            <a:endParaRPr lang="en-US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171EBD-E692-4F49-9E5E-9CED9C8B40D9}" type="slidenum">
              <a:rPr lang="en-US"/>
              <a:pPr/>
              <a:t>21</a:t>
            </a:fld>
            <a:endParaRPr 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760D4F-3C2F-4C32-8823-BCFFB50EEEA2}" type="slidenum">
              <a:rPr lang="en-US"/>
              <a:pPr/>
              <a:t>22</a:t>
            </a:fld>
            <a:endParaRPr lang="en-US"/>
          </a:p>
        </p:txBody>
      </p:sp>
      <p:sp>
        <p:nvSpPr>
          <p:cNvPr id="10547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07F716-2034-485D-B356-F36F171477BB}" type="slidenum">
              <a:rPr lang="en-US"/>
              <a:pPr/>
              <a:t>23</a:t>
            </a:fld>
            <a:endParaRPr lang="en-US"/>
          </a:p>
        </p:txBody>
      </p:sp>
      <p:sp>
        <p:nvSpPr>
          <p:cNvPr id="10649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AC2FCF-9377-4494-AC51-0F543D778F88}" type="slidenum">
              <a:rPr lang="en-US"/>
              <a:pPr/>
              <a:t>24</a:t>
            </a:fld>
            <a:endParaRPr lang="en-US"/>
          </a:p>
        </p:txBody>
      </p:sp>
      <p:sp>
        <p:nvSpPr>
          <p:cNvPr id="10752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2493F4-37D7-4374-920A-33567B857F03}" type="slidenum">
              <a:rPr lang="en-US"/>
              <a:pPr/>
              <a:t>25</a:t>
            </a:fld>
            <a:endParaRPr lang="en-US"/>
          </a:p>
        </p:txBody>
      </p:sp>
      <p:sp>
        <p:nvSpPr>
          <p:cNvPr id="10854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B68386-9E1A-4875-A746-F77B96919E7F}" type="slidenum">
              <a:rPr lang="en-US"/>
              <a:pPr/>
              <a:t>26</a:t>
            </a:fld>
            <a:endParaRPr lang="en-US"/>
          </a:p>
        </p:txBody>
      </p:sp>
      <p:sp>
        <p:nvSpPr>
          <p:cNvPr id="1095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C629C5-CA76-4567-90B7-B9840E20F9D3}" type="slidenum">
              <a:rPr lang="en-US"/>
              <a:pPr/>
              <a:t>27</a:t>
            </a:fld>
            <a:endParaRPr lang="en-US"/>
          </a:p>
        </p:txBody>
      </p:sp>
      <p:sp>
        <p:nvSpPr>
          <p:cNvPr id="11059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866DA6-6E87-4CC8-909C-5FCFDC65B5D3}" type="slidenum">
              <a:rPr lang="en-US"/>
              <a:pPr/>
              <a:t>28</a:t>
            </a:fld>
            <a:endParaRPr lang="en-US"/>
          </a:p>
        </p:txBody>
      </p:sp>
      <p:sp>
        <p:nvSpPr>
          <p:cNvPr id="11161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8B566D-1543-4438-8E94-5C38A6372EE1}" type="slidenum">
              <a:rPr lang="en-US"/>
              <a:pPr/>
              <a:t>29</a:t>
            </a:fld>
            <a:endParaRPr lang="en-US"/>
          </a:p>
        </p:txBody>
      </p:sp>
      <p:sp>
        <p:nvSpPr>
          <p:cNvPr id="11264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102C81-EC55-4FE3-BE4A-FB318DD3CE51}" type="slidenum">
              <a:rPr lang="en-US"/>
              <a:pPr/>
              <a:t>3</a:t>
            </a:fld>
            <a:endParaRPr lang="en-US"/>
          </a:p>
        </p:txBody>
      </p:sp>
      <p:sp>
        <p:nvSpPr>
          <p:cNvPr id="901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313D485-78D5-4488-BF80-2DD053FFE158}" type="slidenum">
              <a:rPr lang="en-US"/>
              <a:pPr/>
              <a:t>30</a:t>
            </a:fld>
            <a:endParaRPr lang="en-US"/>
          </a:p>
        </p:txBody>
      </p:sp>
      <p:sp>
        <p:nvSpPr>
          <p:cNvPr id="11366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2FF0D5-7264-443D-A1C5-627A395DBFCD}" type="slidenum">
              <a:rPr lang="en-US"/>
              <a:pPr/>
              <a:t>31</a:t>
            </a:fld>
            <a:endParaRPr lang="en-US"/>
          </a:p>
        </p:txBody>
      </p:sp>
      <p:sp>
        <p:nvSpPr>
          <p:cNvPr id="135170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51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7595EA-78B1-4DD6-93A6-248F6A9B119E}" type="slidenum">
              <a:rPr lang="en-US"/>
              <a:pPr/>
              <a:t>32</a:t>
            </a:fld>
            <a:endParaRPr lang="en-US"/>
          </a:p>
        </p:txBody>
      </p:sp>
      <p:sp>
        <p:nvSpPr>
          <p:cNvPr id="11469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9F8A475-D739-48AD-87EC-BE4F5D2F47F4}" type="slidenum">
              <a:rPr lang="en-US"/>
              <a:pPr/>
              <a:t>33</a:t>
            </a:fld>
            <a:endParaRPr lang="en-US"/>
          </a:p>
        </p:txBody>
      </p:sp>
      <p:sp>
        <p:nvSpPr>
          <p:cNvPr id="1177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83AECD-92D7-41F4-AFD1-9FF8AA35B1C7}" type="slidenum">
              <a:rPr lang="en-US"/>
              <a:pPr/>
              <a:t>34</a:t>
            </a:fld>
            <a:endParaRPr lang="en-US"/>
          </a:p>
        </p:txBody>
      </p:sp>
      <p:sp>
        <p:nvSpPr>
          <p:cNvPr id="1167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3C6742-9440-4102-B049-FA0C7AC7B528}" type="slidenum">
              <a:rPr lang="en-US"/>
              <a:pPr/>
              <a:t>35</a:t>
            </a:fld>
            <a:endParaRPr lang="en-US"/>
          </a:p>
        </p:txBody>
      </p:sp>
      <p:sp>
        <p:nvSpPr>
          <p:cNvPr id="1157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3DA2C2-21A1-489B-8310-586B1490B366}" type="slidenum">
              <a:rPr lang="en-US"/>
              <a:pPr/>
              <a:t>36</a:t>
            </a:fld>
            <a:endParaRPr lang="en-US"/>
          </a:p>
        </p:txBody>
      </p:sp>
      <p:sp>
        <p:nvSpPr>
          <p:cNvPr id="1187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95B81C-C036-4691-8F08-42E52C0E9DAF}" type="slidenum">
              <a:rPr lang="en-US"/>
              <a:pPr/>
              <a:t>37</a:t>
            </a:fld>
            <a:endParaRPr lang="en-US"/>
          </a:p>
        </p:txBody>
      </p:sp>
      <p:sp>
        <p:nvSpPr>
          <p:cNvPr id="1198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98C8DB-6F53-4A59-87FE-16E3BEFA1396}" type="slidenum">
              <a:rPr lang="en-US"/>
              <a:pPr/>
              <a:t>38</a:t>
            </a:fld>
            <a:endParaRPr lang="en-US"/>
          </a:p>
        </p:txBody>
      </p:sp>
      <p:sp>
        <p:nvSpPr>
          <p:cNvPr id="1208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B25EC4-0D4A-408B-A865-5917E365CAB5}" type="slidenum">
              <a:rPr lang="en-US"/>
              <a:pPr/>
              <a:t>39</a:t>
            </a:fld>
            <a:endParaRPr lang="en-US"/>
          </a:p>
        </p:txBody>
      </p:sp>
      <p:sp>
        <p:nvSpPr>
          <p:cNvPr id="12185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ACD8CCB-6114-4F05-9CEC-645982FEE7A7}" type="slidenum">
              <a:rPr lang="en-US"/>
              <a:pPr/>
              <a:t>4</a:t>
            </a:fld>
            <a:endParaRPr lang="en-US"/>
          </a:p>
        </p:txBody>
      </p:sp>
      <p:sp>
        <p:nvSpPr>
          <p:cNvPr id="9113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539A4E-09C1-43D6-8550-630E057EC314}" type="slidenum">
              <a:rPr lang="en-US"/>
              <a:pPr/>
              <a:t>40</a:t>
            </a:fld>
            <a:endParaRPr lang="en-US"/>
          </a:p>
        </p:txBody>
      </p:sp>
      <p:sp>
        <p:nvSpPr>
          <p:cNvPr id="12288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D0A2D6-80CB-48C1-B688-9B13B52C849C}" type="slidenum">
              <a:rPr lang="en-US"/>
              <a:pPr/>
              <a:t>41</a:t>
            </a:fld>
            <a:endParaRPr lang="en-US"/>
          </a:p>
        </p:txBody>
      </p:sp>
      <p:sp>
        <p:nvSpPr>
          <p:cNvPr id="1239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07B679-1E35-4AE8-8587-BF6BFD012462}" type="slidenum">
              <a:rPr lang="en-US"/>
              <a:pPr/>
              <a:t>42</a:t>
            </a:fld>
            <a:endParaRPr lang="en-US"/>
          </a:p>
        </p:txBody>
      </p:sp>
      <p:sp>
        <p:nvSpPr>
          <p:cNvPr id="1249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20F20F-DBE3-4477-9A59-ACE8740DD397}" type="slidenum">
              <a:rPr lang="en-US"/>
              <a:pPr/>
              <a:t>43</a:t>
            </a:fld>
            <a:endParaRPr lang="en-US"/>
          </a:p>
        </p:txBody>
      </p:sp>
      <p:sp>
        <p:nvSpPr>
          <p:cNvPr id="1259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2F13B3-989D-465A-8FC5-08A3D72992F7}" type="slidenum">
              <a:rPr lang="en-US"/>
              <a:pPr/>
              <a:t>44</a:t>
            </a:fld>
            <a:endParaRPr lang="en-US"/>
          </a:p>
        </p:txBody>
      </p:sp>
      <p:sp>
        <p:nvSpPr>
          <p:cNvPr id="1269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0E40BB-CF4C-49AB-A2A2-DC8498C8162B}" type="slidenum">
              <a:rPr lang="en-US"/>
              <a:pPr/>
              <a:t>45</a:t>
            </a:fld>
            <a:endParaRPr lang="en-US"/>
          </a:p>
        </p:txBody>
      </p:sp>
      <p:sp>
        <p:nvSpPr>
          <p:cNvPr id="1280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18196E-D260-4805-9B83-115A9A967940}" type="slidenum">
              <a:rPr lang="en-US"/>
              <a:pPr/>
              <a:t>46</a:t>
            </a:fld>
            <a:endParaRPr lang="en-US"/>
          </a:p>
        </p:txBody>
      </p:sp>
      <p:sp>
        <p:nvSpPr>
          <p:cNvPr id="1300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F40506-31A7-45CD-BC35-5C5FCCEE7F61}" type="slidenum">
              <a:rPr lang="en-US"/>
              <a:pPr/>
              <a:t>47</a:t>
            </a:fld>
            <a:endParaRPr lang="en-US"/>
          </a:p>
        </p:txBody>
      </p:sp>
      <p:sp>
        <p:nvSpPr>
          <p:cNvPr id="243714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371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B5863A-8A90-45B2-8923-8F6D9B84C1F1}" type="slidenum">
              <a:rPr lang="en-US"/>
              <a:pPr/>
              <a:t>5</a:t>
            </a:fld>
            <a:endParaRPr lang="en-US"/>
          </a:p>
        </p:txBody>
      </p:sp>
      <p:sp>
        <p:nvSpPr>
          <p:cNvPr id="9216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FCD068-5031-4BE7-A5F0-F18E832171DC}" type="slidenum">
              <a:rPr lang="en-US"/>
              <a:pPr/>
              <a:t>6</a:t>
            </a:fld>
            <a:endParaRPr lang="en-US"/>
          </a:p>
        </p:txBody>
      </p:sp>
      <p:sp>
        <p:nvSpPr>
          <p:cNvPr id="9318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C870B-660D-4D72-B8DF-21AA11B2D971}" type="slidenum">
              <a:rPr lang="en-US"/>
              <a:pPr/>
              <a:t>7</a:t>
            </a:fld>
            <a:endParaRPr lang="en-US"/>
          </a:p>
        </p:txBody>
      </p:sp>
      <p:sp>
        <p:nvSpPr>
          <p:cNvPr id="9421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80685D-7CDE-4E5D-93B3-8A34A5A044FE}" type="slidenum">
              <a:rPr lang="en-US"/>
              <a:pPr/>
              <a:t>8</a:t>
            </a:fld>
            <a:endParaRPr lang="en-US"/>
          </a:p>
        </p:txBody>
      </p:sp>
      <p:sp>
        <p:nvSpPr>
          <p:cNvPr id="14131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3272F8-FD13-4B10-8988-667FCA87E3C8}" type="slidenum">
              <a:rPr lang="en-US"/>
              <a:pPr/>
              <a:t>9</a:t>
            </a:fld>
            <a:endParaRPr lang="en-US"/>
          </a:p>
        </p:txBody>
      </p:sp>
      <p:sp>
        <p:nvSpPr>
          <p:cNvPr id="9523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grpSp>
          <p:nvGrpSpPr>
            <p:cNvPr id="3076" name="Group 4"/>
            <p:cNvGrpSpPr>
              <a:grpSpLocks/>
            </p:cNvGrpSpPr>
            <p:nvPr/>
          </p:nvGrpSpPr>
          <p:grpSpPr bwMode="auto">
            <a:xfrm>
              <a:off x="48" y="103"/>
              <a:ext cx="96" cy="4126"/>
              <a:chOff x="48" y="103"/>
              <a:chExt cx="96" cy="4126"/>
            </a:xfrm>
          </p:grpSpPr>
          <p:sp>
            <p:nvSpPr>
              <p:cNvPr id="3077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78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79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80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81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82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83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84" name="Rectangle 12"/>
              <p:cNvSpPr>
                <a:spLocks noChangeArrowheads="1"/>
              </p:cNvSpPr>
              <p:nvPr/>
            </p:nvSpPr>
            <p:spPr bwMode="auto">
              <a:xfrm>
                <a:off x="48" y="2116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85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86" name="Rectangle 14"/>
              <p:cNvSpPr>
                <a:spLocks noChangeArrowheads="1"/>
              </p:cNvSpPr>
              <p:nvPr/>
            </p:nvSpPr>
            <p:spPr bwMode="auto">
              <a:xfrm>
                <a:off x="48" y="2404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87" name="Rectangle 15"/>
              <p:cNvSpPr>
                <a:spLocks noChangeArrowheads="1"/>
              </p:cNvSpPr>
              <p:nvPr/>
            </p:nvSpPr>
            <p:spPr bwMode="auto">
              <a:xfrm>
                <a:off x="48" y="2549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88" name="Rectangle 16"/>
              <p:cNvSpPr>
                <a:spLocks noChangeArrowheads="1"/>
              </p:cNvSpPr>
              <p:nvPr/>
            </p:nvSpPr>
            <p:spPr bwMode="auto">
              <a:xfrm>
                <a:off x="48" y="2691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89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90" name="Rectangle 18"/>
              <p:cNvSpPr>
                <a:spLocks noChangeArrowheads="1"/>
              </p:cNvSpPr>
              <p:nvPr/>
            </p:nvSpPr>
            <p:spPr bwMode="auto">
              <a:xfrm>
                <a:off x="48" y="2979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91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92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93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94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95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96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97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98" name="Rectangle 26"/>
              <p:cNvSpPr>
                <a:spLocks noChangeArrowheads="1"/>
              </p:cNvSpPr>
              <p:nvPr/>
            </p:nvSpPr>
            <p:spPr bwMode="auto">
              <a:xfrm>
                <a:off x="48" y="4134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099" name="Rectangle 27"/>
              <p:cNvSpPr>
                <a:spLocks noChangeArrowheads="1"/>
              </p:cNvSpPr>
              <p:nvPr/>
            </p:nvSpPr>
            <p:spPr bwMode="auto">
              <a:xfrm>
                <a:off x="48" y="103"/>
                <a:ext cx="96" cy="94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100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101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102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103" name="Rectangle 31"/>
              <p:cNvSpPr>
                <a:spLocks noChangeArrowheads="1"/>
              </p:cNvSpPr>
              <p:nvPr/>
            </p:nvSpPr>
            <p:spPr bwMode="auto">
              <a:xfrm>
                <a:off x="48" y="678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104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3105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</p:grpSp>
      <p:sp>
        <p:nvSpPr>
          <p:cNvPr id="3106" name="Rectangle 34"/>
          <p:cNvSpPr>
            <a:spLocks noGrp="1" noChangeArrowheads="1"/>
          </p:cNvSpPr>
          <p:nvPr>
            <p:ph type="ctrTitle" sz="quarter"/>
          </p:nvPr>
        </p:nvSpPr>
        <p:spPr>
          <a:xfrm>
            <a:off x="1143000" y="2286000"/>
            <a:ext cx="7772400" cy="1143000"/>
          </a:xfrm>
        </p:spPr>
        <p:txBody>
          <a:bodyPr/>
          <a:lstStyle>
            <a:lvl1pPr algn="ctr">
              <a:defRPr>
                <a:solidFill>
                  <a:srgbClr val="00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107" name="Rectangle 3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6400800" cy="1752600"/>
          </a:xfrm>
        </p:spPr>
        <p:txBody>
          <a:bodyPr lIns="92075" tIns="46038" rIns="92075" bIns="46038"/>
          <a:lstStyle>
            <a:lvl1pPr marL="0" indent="0" algn="ctr">
              <a:buFont typeface="Wingdings" pitchFamily="2" charset="2"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08" name="Rectangle 3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09" name="Rectangle 3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3110" name="Rectangle 3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B61C5C9-4F47-4A07-9081-F54E6C4D1357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8E6EB-5F41-4E42-A4FB-8B0E4F12A57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838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92938" y="609600"/>
            <a:ext cx="1949450" cy="545147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609600"/>
            <a:ext cx="5697538" cy="545147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08438C-494D-4071-8515-5259C3DDCAA7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9784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6C43C-C86C-45EC-925A-0063F95083E0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3863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8013A-DEF0-472F-BAFD-EF9FDDBE87E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91617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699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2388" y="19462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FAD91-846D-4F4B-B764-125D3048DFE5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902842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ED3734-262F-425A-A002-3AF271DFE0B6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8087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0065C6-52C4-4EFB-BAC2-A329C551A36A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3993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98204F-EFE4-46BB-B589-F3F6B25A8F52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952802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F02FE6-9CDC-4C0D-9D33-B9B8FDAE6B18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02768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996ED-E793-47C0-87D3-5DB73B278C4F}" type="slidenum">
              <a:rPr lang="en-US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75560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0"/>
            <a:ext cx="1085850" cy="6854825"/>
            <a:chOff x="0" y="0"/>
            <a:chExt cx="684" cy="4318"/>
          </a:xfrm>
        </p:grpSpPr>
        <p:sp>
          <p:nvSpPr>
            <p:cNvPr id="20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684" cy="4318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48" y="102"/>
              <a:ext cx="96" cy="4128"/>
              <a:chOff x="48" y="102"/>
              <a:chExt cx="96" cy="4128"/>
            </a:xfrm>
          </p:grpSpPr>
          <p:sp>
            <p:nvSpPr>
              <p:cNvPr id="2053" name="Rectangle 5"/>
              <p:cNvSpPr>
                <a:spLocks noChangeArrowheads="1"/>
              </p:cNvSpPr>
              <p:nvPr/>
            </p:nvSpPr>
            <p:spPr bwMode="auto">
              <a:xfrm>
                <a:off x="48" y="110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54" name="Rectangle 6"/>
              <p:cNvSpPr>
                <a:spLocks noChangeArrowheads="1"/>
              </p:cNvSpPr>
              <p:nvPr/>
            </p:nvSpPr>
            <p:spPr bwMode="auto">
              <a:xfrm>
                <a:off x="48" y="125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55" name="Rectangle 7"/>
              <p:cNvSpPr>
                <a:spLocks noChangeArrowheads="1"/>
              </p:cNvSpPr>
              <p:nvPr/>
            </p:nvSpPr>
            <p:spPr bwMode="auto">
              <a:xfrm>
                <a:off x="48" y="139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56" name="Rectangle 8"/>
              <p:cNvSpPr>
                <a:spLocks noChangeArrowheads="1"/>
              </p:cNvSpPr>
              <p:nvPr/>
            </p:nvSpPr>
            <p:spPr bwMode="auto">
              <a:xfrm>
                <a:off x="48" y="1538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57" name="Rectangle 9"/>
              <p:cNvSpPr>
                <a:spLocks noChangeArrowheads="1"/>
              </p:cNvSpPr>
              <p:nvPr/>
            </p:nvSpPr>
            <p:spPr bwMode="auto">
              <a:xfrm>
                <a:off x="48" y="1683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58" name="Rectangle 10"/>
              <p:cNvSpPr>
                <a:spLocks noChangeArrowheads="1"/>
              </p:cNvSpPr>
              <p:nvPr/>
            </p:nvSpPr>
            <p:spPr bwMode="auto">
              <a:xfrm>
                <a:off x="48" y="182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59" name="Rectangle 11"/>
              <p:cNvSpPr>
                <a:spLocks noChangeArrowheads="1"/>
              </p:cNvSpPr>
              <p:nvPr/>
            </p:nvSpPr>
            <p:spPr bwMode="auto">
              <a:xfrm>
                <a:off x="48" y="197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60" name="Rectangle 12"/>
              <p:cNvSpPr>
                <a:spLocks noChangeArrowheads="1"/>
              </p:cNvSpPr>
              <p:nvPr/>
            </p:nvSpPr>
            <p:spPr bwMode="auto">
              <a:xfrm>
                <a:off x="48" y="2115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61" name="Rectangle 13"/>
              <p:cNvSpPr>
                <a:spLocks noChangeArrowheads="1"/>
              </p:cNvSpPr>
              <p:nvPr/>
            </p:nvSpPr>
            <p:spPr bwMode="auto">
              <a:xfrm>
                <a:off x="48" y="225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62" name="Rectangle 14"/>
              <p:cNvSpPr>
                <a:spLocks noChangeArrowheads="1"/>
              </p:cNvSpPr>
              <p:nvPr/>
            </p:nvSpPr>
            <p:spPr bwMode="auto">
              <a:xfrm>
                <a:off x="48" y="240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63" name="Rectangle 15"/>
              <p:cNvSpPr>
                <a:spLocks noChangeArrowheads="1"/>
              </p:cNvSpPr>
              <p:nvPr/>
            </p:nvSpPr>
            <p:spPr bwMode="auto">
              <a:xfrm>
                <a:off x="48" y="254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64" name="Rectangle 16"/>
              <p:cNvSpPr>
                <a:spLocks noChangeArrowheads="1"/>
              </p:cNvSpPr>
              <p:nvPr/>
            </p:nvSpPr>
            <p:spPr bwMode="auto">
              <a:xfrm>
                <a:off x="48" y="269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65" name="Rectangle 17"/>
              <p:cNvSpPr>
                <a:spLocks noChangeArrowheads="1"/>
              </p:cNvSpPr>
              <p:nvPr/>
            </p:nvSpPr>
            <p:spPr bwMode="auto">
              <a:xfrm>
                <a:off x="48" y="2836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66" name="Rectangle 18"/>
              <p:cNvSpPr>
                <a:spLocks noChangeArrowheads="1"/>
              </p:cNvSpPr>
              <p:nvPr/>
            </p:nvSpPr>
            <p:spPr bwMode="auto">
              <a:xfrm>
                <a:off x="48" y="298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67" name="Rectangle 19"/>
              <p:cNvSpPr>
                <a:spLocks noChangeArrowheads="1"/>
              </p:cNvSpPr>
              <p:nvPr/>
            </p:nvSpPr>
            <p:spPr bwMode="auto">
              <a:xfrm>
                <a:off x="48" y="3124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68" name="Rectangle 20"/>
              <p:cNvSpPr>
                <a:spLocks noChangeArrowheads="1"/>
              </p:cNvSpPr>
              <p:nvPr/>
            </p:nvSpPr>
            <p:spPr bwMode="auto">
              <a:xfrm>
                <a:off x="48" y="3269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69" name="Rectangle 21"/>
              <p:cNvSpPr>
                <a:spLocks noChangeArrowheads="1"/>
              </p:cNvSpPr>
              <p:nvPr/>
            </p:nvSpPr>
            <p:spPr bwMode="auto">
              <a:xfrm>
                <a:off x="48" y="3412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70" name="Rectangle 22"/>
              <p:cNvSpPr>
                <a:spLocks noChangeArrowheads="1"/>
              </p:cNvSpPr>
              <p:nvPr/>
            </p:nvSpPr>
            <p:spPr bwMode="auto">
              <a:xfrm>
                <a:off x="48" y="3557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71" name="Rectangle 23"/>
              <p:cNvSpPr>
                <a:spLocks noChangeArrowheads="1"/>
              </p:cNvSpPr>
              <p:nvPr/>
            </p:nvSpPr>
            <p:spPr bwMode="auto">
              <a:xfrm>
                <a:off x="48" y="3702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72" name="Rectangle 24"/>
              <p:cNvSpPr>
                <a:spLocks noChangeArrowheads="1"/>
              </p:cNvSpPr>
              <p:nvPr/>
            </p:nvSpPr>
            <p:spPr bwMode="auto">
              <a:xfrm>
                <a:off x="48" y="3845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73" name="Rectangle 25"/>
              <p:cNvSpPr>
                <a:spLocks noChangeArrowheads="1"/>
              </p:cNvSpPr>
              <p:nvPr/>
            </p:nvSpPr>
            <p:spPr bwMode="auto">
              <a:xfrm>
                <a:off x="48" y="3990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74" name="Rectangle 26"/>
              <p:cNvSpPr>
                <a:spLocks noChangeArrowheads="1"/>
              </p:cNvSpPr>
              <p:nvPr/>
            </p:nvSpPr>
            <p:spPr bwMode="auto">
              <a:xfrm>
                <a:off x="48" y="413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75" name="Rectangle 27"/>
              <p:cNvSpPr>
                <a:spLocks noChangeArrowheads="1"/>
              </p:cNvSpPr>
              <p:nvPr/>
            </p:nvSpPr>
            <p:spPr bwMode="auto">
              <a:xfrm>
                <a:off x="48" y="102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76" name="Rectangle 28"/>
              <p:cNvSpPr>
                <a:spLocks noChangeArrowheads="1"/>
              </p:cNvSpPr>
              <p:nvPr/>
            </p:nvSpPr>
            <p:spPr bwMode="auto">
              <a:xfrm>
                <a:off x="48" y="246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77" name="Rectangle 29"/>
              <p:cNvSpPr>
                <a:spLocks noChangeArrowheads="1"/>
              </p:cNvSpPr>
              <p:nvPr/>
            </p:nvSpPr>
            <p:spPr bwMode="auto">
              <a:xfrm>
                <a:off x="48" y="391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78" name="Rectangle 30"/>
              <p:cNvSpPr>
                <a:spLocks noChangeArrowheads="1"/>
              </p:cNvSpPr>
              <p:nvPr/>
            </p:nvSpPr>
            <p:spPr bwMode="auto">
              <a:xfrm>
                <a:off x="48" y="535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79" name="Rectangle 31"/>
              <p:cNvSpPr>
                <a:spLocks noChangeArrowheads="1"/>
              </p:cNvSpPr>
              <p:nvPr/>
            </p:nvSpPr>
            <p:spPr bwMode="auto">
              <a:xfrm>
                <a:off x="48" y="679"/>
                <a:ext cx="96" cy="96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80" name="Rectangle 32"/>
              <p:cNvSpPr>
                <a:spLocks noChangeArrowheads="1"/>
              </p:cNvSpPr>
              <p:nvPr/>
            </p:nvSpPr>
            <p:spPr bwMode="auto">
              <a:xfrm>
                <a:off x="48" y="823"/>
                <a:ext cx="96" cy="97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  <p:sp>
            <p:nvSpPr>
              <p:cNvPr id="2081" name="Rectangle 33"/>
              <p:cNvSpPr>
                <a:spLocks noChangeArrowheads="1"/>
              </p:cNvSpPr>
              <p:nvPr/>
            </p:nvSpPr>
            <p:spPr bwMode="auto">
              <a:xfrm>
                <a:off x="48" y="968"/>
                <a:ext cx="96" cy="95"/>
              </a:xfrm>
              <a:prstGeom prst="rect">
                <a:avLst/>
              </a:pr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s-MX"/>
              </a:p>
            </p:txBody>
          </p:sp>
        </p:grpSp>
      </p:grpSp>
      <p:sp>
        <p:nvSpPr>
          <p:cNvPr id="2082" name="Rectangle 34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84" name="Rectangle 3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2085" name="Rectangle 3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086" name="Rectangle 3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403A72-14D1-4216-AF61-FEB88EFE9455}" type="slidenum">
              <a:rPr lang="en-US"/>
              <a:pPr/>
              <a:t>‹Nº›</a:t>
            </a:fld>
            <a:endParaRPr lang="en-US"/>
          </a:p>
        </p:txBody>
      </p:sp>
      <p:sp>
        <p:nvSpPr>
          <p:cNvPr id="2087" name="Rectangle 3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69988" y="1946275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t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%20Ronnyball@ao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hyperlink" Target="mailto:%20Ronnyball@aol.com" TargetMode="Externa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620000" cy="1524000"/>
          </a:xfrm>
        </p:spPr>
        <p:txBody>
          <a:bodyPr/>
          <a:lstStyle/>
          <a:p>
            <a:pPr algn="ctr"/>
            <a:r>
              <a:rPr lang="en-US" sz="3600"/>
              <a:t>The Nine Basic Quarterback Reads in the Multiple</a:t>
            </a:r>
            <a:br>
              <a:rPr lang="en-US" sz="3600"/>
            </a:br>
            <a:r>
              <a:rPr lang="en-US" sz="3600"/>
              <a:t>West Coast Offense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362200"/>
            <a:ext cx="7772400" cy="377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886200" y="45720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3200400" y="4648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2438400" y="4648200"/>
            <a:ext cx="4572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55" name="Oval 7"/>
          <p:cNvSpPr>
            <a:spLocks noChangeArrowheads="1"/>
          </p:cNvSpPr>
          <p:nvPr/>
        </p:nvSpPr>
        <p:spPr bwMode="auto">
          <a:xfrm>
            <a:off x="4419600" y="4648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56" name="Oval 8"/>
          <p:cNvSpPr>
            <a:spLocks noChangeArrowheads="1"/>
          </p:cNvSpPr>
          <p:nvPr/>
        </p:nvSpPr>
        <p:spPr bwMode="auto">
          <a:xfrm>
            <a:off x="5181600" y="4648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57" name="Oval 9"/>
          <p:cNvSpPr>
            <a:spLocks noChangeArrowheads="1"/>
          </p:cNvSpPr>
          <p:nvPr/>
        </p:nvSpPr>
        <p:spPr bwMode="auto">
          <a:xfrm>
            <a:off x="3810000" y="5029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58" name="Oval 10"/>
          <p:cNvSpPr>
            <a:spLocks noChangeArrowheads="1"/>
          </p:cNvSpPr>
          <p:nvPr/>
        </p:nvSpPr>
        <p:spPr bwMode="auto">
          <a:xfrm>
            <a:off x="5943600" y="4648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59" name="Oval 11"/>
          <p:cNvSpPr>
            <a:spLocks noChangeArrowheads="1"/>
          </p:cNvSpPr>
          <p:nvPr/>
        </p:nvSpPr>
        <p:spPr bwMode="auto">
          <a:xfrm>
            <a:off x="838200" y="4648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60" name="Oval 12"/>
          <p:cNvSpPr>
            <a:spLocks noChangeArrowheads="1"/>
          </p:cNvSpPr>
          <p:nvPr/>
        </p:nvSpPr>
        <p:spPr bwMode="auto">
          <a:xfrm>
            <a:off x="8077200" y="5029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auto">
          <a:xfrm>
            <a:off x="2590800" y="54864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67" name="Oval 19"/>
          <p:cNvSpPr>
            <a:spLocks noChangeArrowheads="1"/>
          </p:cNvSpPr>
          <p:nvPr/>
        </p:nvSpPr>
        <p:spPr bwMode="auto">
          <a:xfrm>
            <a:off x="6400800" y="5029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68" name="Line 20"/>
          <p:cNvSpPr>
            <a:spLocks noChangeShapeType="1"/>
          </p:cNvSpPr>
          <p:nvPr/>
        </p:nvSpPr>
        <p:spPr bwMode="auto">
          <a:xfrm flipV="1">
            <a:off x="8305800" y="25908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7670" name="Line 22"/>
          <p:cNvSpPr>
            <a:spLocks noChangeShapeType="1"/>
          </p:cNvSpPr>
          <p:nvPr/>
        </p:nvSpPr>
        <p:spPr bwMode="auto">
          <a:xfrm>
            <a:off x="4038600" y="53340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7671" name="Line 23"/>
          <p:cNvSpPr>
            <a:spLocks noChangeShapeType="1"/>
          </p:cNvSpPr>
          <p:nvPr/>
        </p:nvSpPr>
        <p:spPr bwMode="auto">
          <a:xfrm flipH="1">
            <a:off x="762000" y="563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7675" name="Line 27"/>
          <p:cNvSpPr>
            <a:spLocks noChangeShapeType="1"/>
          </p:cNvSpPr>
          <p:nvPr/>
        </p:nvSpPr>
        <p:spPr bwMode="auto">
          <a:xfrm flipH="1" flipV="1">
            <a:off x="6019800" y="44196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27676" name="Line 28"/>
          <p:cNvSpPr>
            <a:spLocks noChangeShapeType="1"/>
          </p:cNvSpPr>
          <p:nvPr/>
        </p:nvSpPr>
        <p:spPr bwMode="auto">
          <a:xfrm flipV="1">
            <a:off x="6019800" y="36576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27677" name="Line 29"/>
          <p:cNvSpPr>
            <a:spLocks noChangeShapeType="1"/>
          </p:cNvSpPr>
          <p:nvPr/>
        </p:nvSpPr>
        <p:spPr bwMode="auto">
          <a:xfrm>
            <a:off x="6019800" y="3657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27678" name="Line 30"/>
          <p:cNvSpPr>
            <a:spLocks noChangeShapeType="1"/>
          </p:cNvSpPr>
          <p:nvPr/>
        </p:nvSpPr>
        <p:spPr bwMode="auto">
          <a:xfrm flipV="1">
            <a:off x="6705600" y="4419600"/>
            <a:ext cx="1295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27679" name="Line 31"/>
          <p:cNvSpPr>
            <a:spLocks noChangeShapeType="1"/>
          </p:cNvSpPr>
          <p:nvPr/>
        </p:nvSpPr>
        <p:spPr bwMode="auto">
          <a:xfrm flipV="1">
            <a:off x="1066800" y="3962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27680" name="Line 32"/>
          <p:cNvSpPr>
            <a:spLocks noChangeShapeType="1"/>
          </p:cNvSpPr>
          <p:nvPr/>
        </p:nvSpPr>
        <p:spPr bwMode="auto">
          <a:xfrm flipV="1">
            <a:off x="1066800" y="3276600"/>
            <a:ext cx="609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27684" name="Rectangle 36"/>
          <p:cNvSpPr>
            <a:spLocks noChangeArrowheads="1"/>
          </p:cNvSpPr>
          <p:nvPr/>
        </p:nvSpPr>
        <p:spPr bwMode="auto">
          <a:xfrm>
            <a:off x="1219200" y="2362200"/>
            <a:ext cx="7620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>
                <a:solidFill>
                  <a:schemeClr val="tx2"/>
                </a:solidFill>
                <a:cs typeface="Arial" charset="0"/>
              </a:rPr>
              <a:t>By: </a:t>
            </a:r>
            <a:r>
              <a:rPr lang="en-US">
                <a:solidFill>
                  <a:schemeClr val="tx2"/>
                </a:solidFill>
                <a:cs typeface="Arial" charset="0"/>
                <a:hlinkClick r:id="rId3" tooltip="Click To Contact"/>
              </a:rPr>
              <a:t>Ron Jenkins</a:t>
            </a:r>
            <a:r>
              <a:rPr lang="en-US">
                <a:solidFill>
                  <a:schemeClr val="tx2"/>
                </a:solidFill>
                <a:cs typeface="Arial" charset="0"/>
              </a:rPr>
              <a:t/>
            </a:r>
            <a:br>
              <a:rPr lang="en-US">
                <a:solidFill>
                  <a:schemeClr val="tx2"/>
                </a:solidFill>
                <a:cs typeface="Arial" charset="0"/>
              </a:rPr>
            </a:br>
            <a:r>
              <a:rPr lang="en-US">
                <a:solidFill>
                  <a:schemeClr val="tx2"/>
                </a:solidFill>
                <a:cs typeface="Arial" charset="0"/>
              </a:rPr>
              <a:t>Offensive Coordinator</a:t>
            </a:r>
            <a:br>
              <a:rPr lang="en-US">
                <a:solidFill>
                  <a:schemeClr val="tx2"/>
                </a:solidFill>
                <a:cs typeface="Arial" charset="0"/>
              </a:rPr>
            </a:br>
            <a:r>
              <a:rPr lang="en-US">
                <a:solidFill>
                  <a:schemeClr val="tx2"/>
                </a:solidFill>
                <a:cs typeface="Arial" charset="0"/>
              </a:rPr>
              <a:t>El Camino College (CA)</a:t>
            </a:r>
            <a:endParaRPr lang="en-US">
              <a:solidFill>
                <a:schemeClr val="tx2"/>
              </a:solidFill>
            </a:endParaRPr>
          </a:p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27685" name="Line 37"/>
          <p:cNvSpPr>
            <a:spLocks noChangeShapeType="1"/>
          </p:cNvSpPr>
          <p:nvPr/>
        </p:nvSpPr>
        <p:spPr bwMode="auto">
          <a:xfrm>
            <a:off x="2438400" y="19812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Quarterback Pre-snap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Look at the defender’s leverage.</a:t>
            </a:r>
          </a:p>
          <a:p>
            <a:pPr lvl="1">
              <a:lnSpc>
                <a:spcPct val="90000"/>
              </a:lnSpc>
            </a:pPr>
            <a:r>
              <a:rPr lang="en-US"/>
              <a:t>Leverage refers to the defender’s relationship to the receiver, or the area of the field the defender must cover.</a:t>
            </a:r>
          </a:p>
          <a:p>
            <a:pPr>
              <a:lnSpc>
                <a:spcPct val="90000"/>
              </a:lnSpc>
            </a:pPr>
            <a:r>
              <a:rPr lang="en-US"/>
              <a:t>Know where all the routes are going to be run.</a:t>
            </a:r>
          </a:p>
          <a:p>
            <a:pPr lvl="1">
              <a:lnSpc>
                <a:spcPct val="90000"/>
              </a:lnSpc>
            </a:pPr>
            <a:r>
              <a:rPr lang="en-US"/>
              <a:t>Look for possible blitzes.</a:t>
            </a:r>
          </a:p>
          <a:p>
            <a:pPr lvl="2">
              <a:lnSpc>
                <a:spcPct val="90000"/>
              </a:lnSpc>
            </a:pPr>
            <a:r>
              <a:rPr lang="en-US"/>
              <a:t>Know where your hot routes are.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3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#1 The Slant - Flat / Swing Read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flat defender.</a:t>
            </a:r>
          </a:p>
          <a:p>
            <a:pPr lvl="1"/>
            <a:r>
              <a:rPr lang="en-US"/>
              <a:t>OLB, Strong Safety or CB.</a:t>
            </a:r>
          </a:p>
          <a:p>
            <a:r>
              <a:rPr lang="en-US"/>
              <a:t>Throw away from the flat defender.</a:t>
            </a:r>
          </a:p>
          <a:p>
            <a:pPr lvl="1"/>
            <a:r>
              <a:rPr lang="en-US"/>
              <a:t>If he covers the slant, hit the flat / swing route.</a:t>
            </a:r>
          </a:p>
          <a:p>
            <a:pPr lvl="1"/>
            <a:r>
              <a:rPr lang="en-US"/>
              <a:t>If he goes flat, hit the slant.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6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6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36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Slant – Flat / Swing Drop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 Quarterback’s specific drop is dependant on the flat defender’s leverage.</a:t>
            </a:r>
          </a:p>
          <a:p>
            <a:pPr lvl="1"/>
            <a:r>
              <a:rPr lang="en-US" sz="2800"/>
              <a:t>If the flat defender is close to the LOS (Pro      4 – 3) , the drop will be deeper (three-big) so the QB can throw behind him.</a:t>
            </a:r>
          </a:p>
          <a:p>
            <a:pPr lvl="1"/>
            <a:r>
              <a:rPr lang="en-US" sz="2800"/>
              <a:t>If the flat defender is way off the LOS (College 4 – 3) , the drop will be shallower (three-quick) so the QB can throw in front of him.</a:t>
            </a:r>
          </a:p>
          <a:p>
            <a:pPr lvl="1"/>
            <a:endParaRPr lang="en-US" sz="2800"/>
          </a:p>
          <a:p>
            <a:pPr lvl="1"/>
            <a:endParaRPr lang="en-US" sz="2800"/>
          </a:p>
          <a:p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9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7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" y="777875"/>
            <a:ext cx="6800850" cy="50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#2 The Stick - Flat Read	 / Sideline - Swing Read 	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Key the strong safety or defender who will cover that area.</a:t>
            </a:r>
          </a:p>
          <a:p>
            <a:pPr>
              <a:lnSpc>
                <a:spcPct val="90000"/>
              </a:lnSpc>
            </a:pPr>
            <a:r>
              <a:rPr lang="en-US"/>
              <a:t>Check pre-snap leverage.</a:t>
            </a:r>
          </a:p>
          <a:p>
            <a:pPr>
              <a:lnSpc>
                <a:spcPct val="90000"/>
              </a:lnSpc>
            </a:pPr>
            <a:r>
              <a:rPr lang="en-US"/>
              <a:t>Look for the flat, then the stick.</a:t>
            </a:r>
          </a:p>
          <a:p>
            <a:pPr lvl="1">
              <a:lnSpc>
                <a:spcPct val="90000"/>
              </a:lnSpc>
            </a:pPr>
            <a:r>
              <a:rPr lang="en-US"/>
              <a:t>Many times looking at the flat route first will open up the stick route.</a:t>
            </a:r>
          </a:p>
          <a:p>
            <a:pPr>
              <a:lnSpc>
                <a:spcPct val="90000"/>
              </a:lnSpc>
            </a:pPr>
            <a:r>
              <a:rPr lang="en-US"/>
              <a:t>Vs cover 2, look to the strong-side fade first.</a:t>
            </a:r>
          </a:p>
          <a:p>
            <a:pPr lvl="1"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52600"/>
            <a:ext cx="7751763" cy="439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85800"/>
            <a:ext cx="8556625" cy="526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#2 The Sideline - Swing Read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the strong safety or defender who will cover that area.</a:t>
            </a:r>
          </a:p>
          <a:p>
            <a:r>
              <a:rPr lang="en-US"/>
              <a:t>Check pre-snap leverage.</a:t>
            </a:r>
          </a:p>
          <a:p>
            <a:r>
              <a:rPr lang="en-US"/>
              <a:t>Look for the swing, then the sideline.</a:t>
            </a:r>
          </a:p>
          <a:p>
            <a:pPr lvl="1"/>
            <a:r>
              <a:rPr lang="en-US"/>
              <a:t>Many times looking at the swing route first will open up the sideline route.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6" name="Picture 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85800"/>
            <a:ext cx="8401050" cy="537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#3 The Dig - Drag Read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Key the underneath coverage.</a:t>
            </a:r>
          </a:p>
          <a:p>
            <a:pPr lvl="1">
              <a:lnSpc>
                <a:spcPct val="90000"/>
              </a:lnSpc>
            </a:pPr>
            <a:r>
              <a:rPr lang="en-US"/>
              <a:t>While dropping back, take a look at what the linebackers are doing.</a:t>
            </a:r>
          </a:p>
          <a:p>
            <a:pPr lvl="1">
              <a:lnSpc>
                <a:spcPct val="90000"/>
              </a:lnSpc>
            </a:pPr>
            <a:r>
              <a:rPr lang="en-US"/>
              <a:t>If they drop, hit the drag.</a:t>
            </a:r>
          </a:p>
          <a:p>
            <a:pPr lvl="1">
              <a:lnSpc>
                <a:spcPct val="90000"/>
              </a:lnSpc>
            </a:pPr>
            <a:r>
              <a:rPr lang="en-US"/>
              <a:t>If they jump or wall the drag, go for the dig.</a:t>
            </a:r>
          </a:p>
          <a:p>
            <a:pPr>
              <a:lnSpc>
                <a:spcPct val="90000"/>
              </a:lnSpc>
            </a:pPr>
            <a:r>
              <a:rPr lang="en-US"/>
              <a:t>Vs. Quarters coverage, the drag usually becomes the safest throw.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coverages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Cover 3 Zone	</a:t>
            </a:r>
          </a:p>
          <a:p>
            <a:r>
              <a:rPr lang="en-US"/>
              <a:t>Cover 2 Zone</a:t>
            </a:r>
          </a:p>
          <a:p>
            <a:r>
              <a:rPr lang="en-US"/>
              <a:t>Quarters</a:t>
            </a:r>
          </a:p>
          <a:p>
            <a:r>
              <a:rPr lang="en-US"/>
              <a:t>Cover 1 Free Man</a:t>
            </a:r>
          </a:p>
          <a:p>
            <a:r>
              <a:rPr lang="en-US"/>
              <a:t>Cover 0 Man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57200"/>
            <a:ext cx="5942013" cy="574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7615238" cy="554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#4 The Deep Square-in - Medium Square-in Read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outside linebacker to the strong safety.</a:t>
            </a:r>
          </a:p>
          <a:p>
            <a:r>
              <a:rPr lang="en-US"/>
              <a:t>If LB takes medium square-in route and SS takes flat area, hit the deep square-in.</a:t>
            </a:r>
          </a:p>
          <a:p>
            <a:r>
              <a:rPr lang="en-US"/>
              <a:t>If either LB or SS takes away the deep square-in, throw to the area they vacate.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33400"/>
            <a:ext cx="6599238" cy="5491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938" y="685800"/>
            <a:ext cx="7688262" cy="536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#5 The Curl - Flat / Swing Read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Key flat defender.</a:t>
            </a:r>
          </a:p>
          <a:p>
            <a:pPr lvl="1"/>
            <a:r>
              <a:rPr lang="en-US"/>
              <a:t>OLB, Strong Safety or CB.</a:t>
            </a:r>
          </a:p>
          <a:p>
            <a:r>
              <a:rPr lang="en-US"/>
              <a:t>Throw away from the flat defender.</a:t>
            </a:r>
          </a:p>
          <a:p>
            <a:pPr lvl="1"/>
            <a:r>
              <a:rPr lang="en-US"/>
              <a:t>If he goes flat, hit the curl.</a:t>
            </a:r>
          </a:p>
          <a:p>
            <a:pPr lvl="1"/>
            <a:r>
              <a:rPr lang="en-US"/>
              <a:t>If he drops to curl, hit the flat / swing route.</a:t>
            </a:r>
          </a:p>
          <a:p>
            <a:pPr lvl="1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09600"/>
            <a:ext cx="6234113" cy="529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#6 The Sideline Stop / Seam Read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Vs cover 2, the sideline will automatically turn into a fade route.</a:t>
            </a:r>
          </a:p>
          <a:p>
            <a:r>
              <a:rPr lang="en-US" sz="2800"/>
              <a:t>Check corner and safety alignment.</a:t>
            </a:r>
          </a:p>
          <a:p>
            <a:r>
              <a:rPr lang="en-US" sz="2800"/>
              <a:t>Check OLB / Strong Safety alignment.</a:t>
            </a:r>
          </a:p>
          <a:p>
            <a:r>
              <a:rPr lang="en-US" sz="2800"/>
              <a:t>Key flat defender.</a:t>
            </a:r>
          </a:p>
          <a:p>
            <a:pPr lvl="1"/>
            <a:r>
              <a:rPr lang="en-US" sz="2800"/>
              <a:t>OLB, Strong Safety or CB.</a:t>
            </a:r>
          </a:p>
          <a:p>
            <a:pPr lvl="2"/>
            <a:r>
              <a:rPr lang="en-US" sz="2800"/>
              <a:t>If the flat defender can get underneath the the route, throw to the stop or seam.</a:t>
            </a:r>
          </a:p>
          <a:p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85800"/>
            <a:ext cx="6316663" cy="530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#7 The Deep Out – Flat Read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Great route vs. cover 2</a:t>
            </a:r>
          </a:p>
          <a:p>
            <a:pPr lvl="1"/>
            <a:r>
              <a:rPr lang="en-US"/>
              <a:t>The flat route will hold the corner.</a:t>
            </a:r>
          </a:p>
          <a:p>
            <a:pPr lvl="2"/>
            <a:r>
              <a:rPr lang="en-US"/>
              <a:t>If the corner runs with the WR, hit the flat route right away.</a:t>
            </a:r>
          </a:p>
          <a:p>
            <a:pPr lvl="2"/>
            <a:r>
              <a:rPr lang="en-US"/>
              <a:t>If the corner comes off the WR, continue your drop and hit the WR on the Deep Out.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7391400" cy="618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143000" y="838200"/>
            <a:ext cx="1981200" cy="533400"/>
          </a:xfrm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Cover 3 Zone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838200"/>
            <a:ext cx="6499225" cy="510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7163"/>
            <a:ext cx="8458200" cy="555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#8 The Deep Reads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This is a timing pass.</a:t>
            </a:r>
          </a:p>
          <a:p>
            <a:r>
              <a:rPr lang="en-US" sz="2800"/>
              <a:t>Realize that deep passes are not high percentage completions.</a:t>
            </a:r>
          </a:p>
          <a:p>
            <a:r>
              <a:rPr lang="en-US" sz="2800"/>
              <a:t>Get a good idea where you have the best chance to go with the ball on your pre-snap read.</a:t>
            </a:r>
          </a:p>
          <a:p>
            <a:r>
              <a:rPr lang="en-US" sz="2800"/>
              <a:t>If you are not sure where to go deep with the ball on your third step (of a 5-step drop), let the ball go to an underneath receiver.</a:t>
            </a:r>
          </a:p>
          <a:p>
            <a:pPr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ChangeArrowheads="1"/>
          </p:cNvSpPr>
          <p:nvPr/>
        </p:nvSpPr>
        <p:spPr bwMode="auto">
          <a:xfrm>
            <a:off x="4606925" y="1627188"/>
            <a:ext cx="206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1</a:t>
            </a:r>
            <a:endParaRPr lang="en-US"/>
          </a:p>
        </p:txBody>
      </p:sp>
      <p:sp>
        <p:nvSpPr>
          <p:cNvPr id="68612" name="Rectangle 4"/>
          <p:cNvSpPr>
            <a:spLocks noChangeArrowheads="1"/>
          </p:cNvSpPr>
          <p:nvPr/>
        </p:nvSpPr>
        <p:spPr bwMode="auto">
          <a:xfrm>
            <a:off x="1912938" y="1282700"/>
            <a:ext cx="206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2</a:t>
            </a:r>
            <a:endParaRPr lang="en-US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7161213" y="1196975"/>
            <a:ext cx="206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2</a:t>
            </a:r>
            <a:endParaRPr lang="en-US"/>
          </a:p>
        </p:txBody>
      </p:sp>
      <p:sp>
        <p:nvSpPr>
          <p:cNvPr id="68614" name="Rectangle 6"/>
          <p:cNvSpPr>
            <a:spLocks noChangeArrowheads="1"/>
          </p:cNvSpPr>
          <p:nvPr/>
        </p:nvSpPr>
        <p:spPr bwMode="auto">
          <a:xfrm>
            <a:off x="1457325" y="5056188"/>
            <a:ext cx="50323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5 BIG HITCH (READ FREE) LOOK TO THE SIDE </a:t>
            </a:r>
            <a:endParaRPr lang="en-US"/>
          </a:p>
        </p:txBody>
      </p:sp>
      <p:sp>
        <p:nvSpPr>
          <p:cNvPr id="68615" name="Rectangle 7"/>
          <p:cNvSpPr>
            <a:spLocks noChangeArrowheads="1"/>
          </p:cNvSpPr>
          <p:nvPr/>
        </p:nvSpPr>
        <p:spPr bwMode="auto">
          <a:xfrm>
            <a:off x="1457325" y="5262563"/>
            <a:ext cx="66786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THE BACK RELEASES TO (THIS WILL ANCHOR THE CORNER).</a:t>
            </a:r>
            <a:endParaRPr lang="en-US"/>
          </a:p>
        </p:txBody>
      </p:sp>
      <p:sp>
        <p:nvSpPr>
          <p:cNvPr id="68616" name="Rectangle 8"/>
          <p:cNvSpPr>
            <a:spLocks noChangeArrowheads="1"/>
          </p:cNvSpPr>
          <p:nvPr/>
        </p:nvSpPr>
        <p:spPr bwMode="auto">
          <a:xfrm>
            <a:off x="1457325" y="5468938"/>
            <a:ext cx="40973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TO GET TE OPEN LOOK TO WR FIRST.</a:t>
            </a:r>
            <a:endParaRPr lang="en-US"/>
          </a:p>
        </p:txBody>
      </p:sp>
      <p:sp>
        <p:nvSpPr>
          <p:cNvPr id="68617" name="Rectangle 9"/>
          <p:cNvSpPr>
            <a:spLocks noChangeArrowheads="1"/>
          </p:cNvSpPr>
          <p:nvPr/>
        </p:nvSpPr>
        <p:spPr bwMode="auto">
          <a:xfrm>
            <a:off x="1457325" y="5673725"/>
            <a:ext cx="45942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HIT TE AS HE PASSES THE BACKER DROP.</a:t>
            </a:r>
            <a:endParaRPr lang="en-US"/>
          </a:p>
        </p:txBody>
      </p:sp>
      <p:sp>
        <p:nvSpPr>
          <p:cNvPr id="68618" name="Rectangle 10"/>
          <p:cNvSpPr>
            <a:spLocks noChangeArrowheads="1"/>
          </p:cNvSpPr>
          <p:nvPr/>
        </p:nvSpPr>
        <p:spPr bwMode="auto">
          <a:xfrm>
            <a:off x="2157413" y="3511550"/>
            <a:ext cx="97948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OUTLET</a:t>
            </a:r>
            <a:endParaRPr lang="en-US"/>
          </a:p>
        </p:txBody>
      </p:sp>
      <p:sp>
        <p:nvSpPr>
          <p:cNvPr id="68619" name="Rectangle 11"/>
          <p:cNvSpPr>
            <a:spLocks noChangeArrowheads="1"/>
          </p:cNvSpPr>
          <p:nvPr/>
        </p:nvSpPr>
        <p:spPr bwMode="auto">
          <a:xfrm>
            <a:off x="6461125" y="3511550"/>
            <a:ext cx="97948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700">
                <a:solidFill>
                  <a:srgbClr val="000000"/>
                </a:solidFill>
              </a:rPr>
              <a:t>OUTLET</a:t>
            </a:r>
            <a:endParaRPr lang="en-US"/>
          </a:p>
        </p:txBody>
      </p:sp>
      <p:sp>
        <p:nvSpPr>
          <p:cNvPr id="68620" name="Rectangle 12"/>
          <p:cNvSpPr>
            <a:spLocks noChangeArrowheads="1"/>
          </p:cNvSpPr>
          <p:nvPr/>
        </p:nvSpPr>
        <p:spPr bwMode="auto">
          <a:xfrm>
            <a:off x="1676400" y="762000"/>
            <a:ext cx="19240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</a:rPr>
              <a:t>DEEP READS</a:t>
            </a:r>
            <a:endParaRPr lang="en-US"/>
          </a:p>
        </p:txBody>
      </p:sp>
      <p:sp>
        <p:nvSpPr>
          <p:cNvPr id="68621" name="Oval 13"/>
          <p:cNvSpPr>
            <a:spLocks noChangeArrowheads="1"/>
          </p:cNvSpPr>
          <p:nvPr/>
        </p:nvSpPr>
        <p:spPr bwMode="auto">
          <a:xfrm>
            <a:off x="2014538" y="3935413"/>
            <a:ext cx="214312" cy="214312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22" name="Rectangle 14"/>
          <p:cNvSpPr>
            <a:spLocks noChangeArrowheads="1"/>
          </p:cNvSpPr>
          <p:nvPr/>
        </p:nvSpPr>
        <p:spPr bwMode="auto">
          <a:xfrm>
            <a:off x="3224213" y="3584575"/>
            <a:ext cx="2889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charset="0"/>
              </a:rPr>
              <a:t>T</a:t>
            </a:r>
            <a:endParaRPr lang="en-US"/>
          </a:p>
        </p:txBody>
      </p:sp>
      <p:sp>
        <p:nvSpPr>
          <p:cNvPr id="68623" name="Oval 15"/>
          <p:cNvSpPr>
            <a:spLocks noChangeArrowheads="1"/>
          </p:cNvSpPr>
          <p:nvPr/>
        </p:nvSpPr>
        <p:spPr bwMode="auto">
          <a:xfrm>
            <a:off x="3454400" y="3935413"/>
            <a:ext cx="215900" cy="214312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4022725" y="3602038"/>
            <a:ext cx="3190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charset="0"/>
              </a:rPr>
              <a:t>N</a:t>
            </a:r>
            <a:endParaRPr lang="en-US"/>
          </a:p>
        </p:txBody>
      </p:sp>
      <p:sp>
        <p:nvSpPr>
          <p:cNvPr id="68625" name="Oval 17"/>
          <p:cNvSpPr>
            <a:spLocks noChangeArrowheads="1"/>
          </p:cNvSpPr>
          <p:nvPr/>
        </p:nvSpPr>
        <p:spPr bwMode="auto">
          <a:xfrm>
            <a:off x="3935413" y="3935413"/>
            <a:ext cx="214312" cy="214312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26" name="Rectangle 18"/>
          <p:cNvSpPr>
            <a:spLocks noChangeArrowheads="1"/>
          </p:cNvSpPr>
          <p:nvPr/>
        </p:nvSpPr>
        <p:spPr bwMode="auto">
          <a:xfrm>
            <a:off x="5024438" y="3617913"/>
            <a:ext cx="2889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charset="0"/>
              </a:rPr>
              <a:t>T</a:t>
            </a:r>
            <a:endParaRPr lang="en-US"/>
          </a:p>
        </p:txBody>
      </p:sp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4416425" y="3935413"/>
            <a:ext cx="214313" cy="214312"/>
          </a:xfrm>
          <a:prstGeom prst="rect">
            <a:avLst/>
          </a:prstGeom>
          <a:solidFill>
            <a:srgbClr val="FFFFFF"/>
          </a:solidFill>
          <a:ln w="17463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28" name="Line 20"/>
          <p:cNvSpPr>
            <a:spLocks noChangeShapeType="1"/>
          </p:cNvSpPr>
          <p:nvPr/>
        </p:nvSpPr>
        <p:spPr bwMode="auto">
          <a:xfrm>
            <a:off x="4416425" y="3935413"/>
            <a:ext cx="196850" cy="1968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8629" name="Line 21"/>
          <p:cNvSpPr>
            <a:spLocks noChangeShapeType="1"/>
          </p:cNvSpPr>
          <p:nvPr/>
        </p:nvSpPr>
        <p:spPr bwMode="auto">
          <a:xfrm flipV="1">
            <a:off x="4416425" y="3935413"/>
            <a:ext cx="196850" cy="1968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8630" name="Rectangle 22"/>
          <p:cNvSpPr>
            <a:spLocks noChangeArrowheads="1"/>
          </p:cNvSpPr>
          <p:nvPr/>
        </p:nvSpPr>
        <p:spPr bwMode="auto">
          <a:xfrm>
            <a:off x="3455988" y="3259138"/>
            <a:ext cx="31908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charset="0"/>
              </a:rPr>
              <a:t>B</a:t>
            </a:r>
            <a:endParaRPr lang="en-US"/>
          </a:p>
        </p:txBody>
      </p:sp>
      <p:sp>
        <p:nvSpPr>
          <p:cNvPr id="68631" name="Oval 23"/>
          <p:cNvSpPr>
            <a:spLocks noChangeArrowheads="1"/>
          </p:cNvSpPr>
          <p:nvPr/>
        </p:nvSpPr>
        <p:spPr bwMode="auto">
          <a:xfrm>
            <a:off x="4895850" y="3935413"/>
            <a:ext cx="214313" cy="214312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32" name="Rectangle 24"/>
          <p:cNvSpPr>
            <a:spLocks noChangeArrowheads="1"/>
          </p:cNvSpPr>
          <p:nvPr/>
        </p:nvSpPr>
        <p:spPr bwMode="auto">
          <a:xfrm>
            <a:off x="4416425" y="3259138"/>
            <a:ext cx="319088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charset="0"/>
              </a:rPr>
              <a:t>B</a:t>
            </a:r>
            <a:endParaRPr lang="en-US"/>
          </a:p>
        </p:txBody>
      </p:sp>
      <p:sp>
        <p:nvSpPr>
          <p:cNvPr id="68633" name="Oval 25"/>
          <p:cNvSpPr>
            <a:spLocks noChangeArrowheads="1"/>
          </p:cNvSpPr>
          <p:nvPr/>
        </p:nvSpPr>
        <p:spPr bwMode="auto">
          <a:xfrm>
            <a:off x="5359400" y="3935413"/>
            <a:ext cx="214313" cy="214312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34" name="Rectangle 26"/>
          <p:cNvSpPr>
            <a:spLocks noChangeArrowheads="1"/>
          </p:cNvSpPr>
          <p:nvPr/>
        </p:nvSpPr>
        <p:spPr bwMode="auto">
          <a:xfrm>
            <a:off x="5376863" y="3259138"/>
            <a:ext cx="31908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charset="0"/>
              </a:rPr>
              <a:t>B</a:t>
            </a:r>
            <a:endParaRPr lang="en-US"/>
          </a:p>
        </p:txBody>
      </p:sp>
      <p:sp>
        <p:nvSpPr>
          <p:cNvPr id="68635" name="Oval 27"/>
          <p:cNvSpPr>
            <a:spLocks noChangeArrowheads="1"/>
          </p:cNvSpPr>
          <p:nvPr/>
        </p:nvSpPr>
        <p:spPr bwMode="auto">
          <a:xfrm>
            <a:off x="5838825" y="3935413"/>
            <a:ext cx="215900" cy="214312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36" name="Rectangle 28"/>
          <p:cNvSpPr>
            <a:spLocks noChangeArrowheads="1"/>
          </p:cNvSpPr>
          <p:nvPr/>
        </p:nvSpPr>
        <p:spPr bwMode="auto">
          <a:xfrm>
            <a:off x="5976938" y="3584575"/>
            <a:ext cx="31908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charset="0"/>
              </a:rPr>
              <a:t>B</a:t>
            </a:r>
            <a:endParaRPr lang="en-US"/>
          </a:p>
        </p:txBody>
      </p:sp>
      <p:sp>
        <p:nvSpPr>
          <p:cNvPr id="68637" name="Oval 29"/>
          <p:cNvSpPr>
            <a:spLocks noChangeArrowheads="1"/>
          </p:cNvSpPr>
          <p:nvPr/>
        </p:nvSpPr>
        <p:spPr bwMode="auto">
          <a:xfrm>
            <a:off x="4416425" y="4243388"/>
            <a:ext cx="214313" cy="215900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38" name="Rectangle 30"/>
          <p:cNvSpPr>
            <a:spLocks noChangeArrowheads="1"/>
          </p:cNvSpPr>
          <p:nvPr/>
        </p:nvSpPr>
        <p:spPr bwMode="auto">
          <a:xfrm>
            <a:off x="1741488" y="2898775"/>
            <a:ext cx="31908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charset="0"/>
              </a:rPr>
              <a:t>C</a:t>
            </a:r>
            <a:endParaRPr lang="en-US"/>
          </a:p>
        </p:txBody>
      </p:sp>
      <p:sp>
        <p:nvSpPr>
          <p:cNvPr id="68639" name="Oval 31"/>
          <p:cNvSpPr>
            <a:spLocks noChangeArrowheads="1"/>
          </p:cNvSpPr>
          <p:nvPr/>
        </p:nvSpPr>
        <p:spPr bwMode="auto">
          <a:xfrm>
            <a:off x="5205413" y="4792663"/>
            <a:ext cx="214312" cy="214312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40" name="Rectangle 32"/>
          <p:cNvSpPr>
            <a:spLocks noChangeArrowheads="1"/>
          </p:cNvSpPr>
          <p:nvPr/>
        </p:nvSpPr>
        <p:spPr bwMode="auto">
          <a:xfrm>
            <a:off x="7161213" y="2828925"/>
            <a:ext cx="31908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charset="0"/>
              </a:rPr>
              <a:t>C</a:t>
            </a:r>
            <a:endParaRPr lang="en-US"/>
          </a:p>
        </p:txBody>
      </p:sp>
      <p:sp>
        <p:nvSpPr>
          <p:cNvPr id="68641" name="Oval 33"/>
          <p:cNvSpPr>
            <a:spLocks noChangeArrowheads="1"/>
          </p:cNvSpPr>
          <p:nvPr/>
        </p:nvSpPr>
        <p:spPr bwMode="auto">
          <a:xfrm>
            <a:off x="3695700" y="4757738"/>
            <a:ext cx="214313" cy="215900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42" name="Rectangle 34"/>
          <p:cNvSpPr>
            <a:spLocks noChangeArrowheads="1"/>
          </p:cNvSpPr>
          <p:nvPr/>
        </p:nvSpPr>
        <p:spPr bwMode="auto">
          <a:xfrm>
            <a:off x="3130550" y="1525588"/>
            <a:ext cx="466725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charset="0"/>
              </a:rPr>
              <a:t>FS</a:t>
            </a:r>
            <a:endParaRPr lang="en-US"/>
          </a:p>
        </p:txBody>
      </p:sp>
      <p:sp>
        <p:nvSpPr>
          <p:cNvPr id="68643" name="Oval 35"/>
          <p:cNvSpPr>
            <a:spLocks noChangeArrowheads="1"/>
          </p:cNvSpPr>
          <p:nvPr/>
        </p:nvSpPr>
        <p:spPr bwMode="auto">
          <a:xfrm>
            <a:off x="7040563" y="4124325"/>
            <a:ext cx="214312" cy="214313"/>
          </a:xfrm>
          <a:prstGeom prst="ellipse">
            <a:avLst/>
          </a:prstGeom>
          <a:solidFill>
            <a:srgbClr val="FFFFFF"/>
          </a:solidFill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44" name="Rectangle 36"/>
          <p:cNvSpPr>
            <a:spLocks noChangeArrowheads="1"/>
          </p:cNvSpPr>
          <p:nvPr/>
        </p:nvSpPr>
        <p:spPr bwMode="auto">
          <a:xfrm>
            <a:off x="5368925" y="1509713"/>
            <a:ext cx="48101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2100" b="1">
                <a:solidFill>
                  <a:srgbClr val="000000"/>
                </a:solidFill>
                <a:latin typeface="Arial" charset="0"/>
              </a:rPr>
              <a:t>SS</a:t>
            </a:r>
            <a:endParaRPr lang="en-US"/>
          </a:p>
        </p:txBody>
      </p:sp>
      <p:sp>
        <p:nvSpPr>
          <p:cNvPr id="68645" name="Freeform 37"/>
          <p:cNvSpPr>
            <a:spLocks/>
          </p:cNvSpPr>
          <p:nvPr/>
        </p:nvSpPr>
        <p:spPr bwMode="auto">
          <a:xfrm>
            <a:off x="4897438" y="1693863"/>
            <a:ext cx="1063625" cy="2246312"/>
          </a:xfrm>
          <a:custGeom>
            <a:avLst/>
            <a:gdLst>
              <a:gd name="T0" fmla="*/ 930 w 930"/>
              <a:gd name="T1" fmla="*/ 1965 h 1965"/>
              <a:gd name="T2" fmla="*/ 211 w 930"/>
              <a:gd name="T3" fmla="*/ 690 h 1965"/>
              <a:gd name="T4" fmla="*/ 0 w 930"/>
              <a:gd name="T5" fmla="*/ 0 h 19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30" h="1965">
                <a:moveTo>
                  <a:pt x="930" y="1965"/>
                </a:moveTo>
                <a:lnTo>
                  <a:pt x="211" y="690"/>
                </a:lnTo>
                <a:lnTo>
                  <a:pt x="0" y="0"/>
                </a:lnTo>
              </a:path>
            </a:pathLst>
          </a:cu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8646" name="Freeform 38"/>
          <p:cNvSpPr>
            <a:spLocks/>
          </p:cNvSpPr>
          <p:nvPr/>
        </p:nvSpPr>
        <p:spPr bwMode="auto">
          <a:xfrm>
            <a:off x="4886325" y="1693863"/>
            <a:ext cx="155575" cy="236537"/>
          </a:xfrm>
          <a:custGeom>
            <a:avLst/>
            <a:gdLst>
              <a:gd name="T0" fmla="*/ 14 w 196"/>
              <a:gd name="T1" fmla="*/ 0 h 299"/>
              <a:gd name="T2" fmla="*/ 0 w 196"/>
              <a:gd name="T3" fmla="*/ 299 h 299"/>
              <a:gd name="T4" fmla="*/ 196 w 196"/>
              <a:gd name="T5" fmla="*/ 238 h 299"/>
              <a:gd name="T6" fmla="*/ 14 w 196"/>
              <a:gd name="T7" fmla="*/ 0 h 2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96" h="299">
                <a:moveTo>
                  <a:pt x="14" y="0"/>
                </a:moveTo>
                <a:lnTo>
                  <a:pt x="0" y="299"/>
                </a:lnTo>
                <a:lnTo>
                  <a:pt x="196" y="238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47" name="Line 39"/>
          <p:cNvSpPr>
            <a:spLocks noChangeShapeType="1"/>
          </p:cNvSpPr>
          <p:nvPr/>
        </p:nvSpPr>
        <p:spPr bwMode="auto">
          <a:xfrm>
            <a:off x="4513263" y="4465638"/>
            <a:ext cx="7937" cy="590550"/>
          </a:xfrm>
          <a:prstGeom prst="line">
            <a:avLst/>
          </a:pr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8648" name="Freeform 40"/>
          <p:cNvSpPr>
            <a:spLocks/>
          </p:cNvSpPr>
          <p:nvPr/>
        </p:nvSpPr>
        <p:spPr bwMode="auto">
          <a:xfrm>
            <a:off x="4437063" y="4832350"/>
            <a:ext cx="161925" cy="223838"/>
          </a:xfrm>
          <a:custGeom>
            <a:avLst/>
            <a:gdLst>
              <a:gd name="T0" fmla="*/ 106 w 205"/>
              <a:gd name="T1" fmla="*/ 284 h 284"/>
              <a:gd name="T2" fmla="*/ 205 w 205"/>
              <a:gd name="T3" fmla="*/ 0 h 284"/>
              <a:gd name="T4" fmla="*/ 0 w 205"/>
              <a:gd name="T5" fmla="*/ 3 h 284"/>
              <a:gd name="T6" fmla="*/ 106 w 205"/>
              <a:gd name="T7" fmla="*/ 284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5" h="284">
                <a:moveTo>
                  <a:pt x="106" y="284"/>
                </a:moveTo>
                <a:lnTo>
                  <a:pt x="205" y="0"/>
                </a:lnTo>
                <a:lnTo>
                  <a:pt x="0" y="3"/>
                </a:lnTo>
                <a:lnTo>
                  <a:pt x="106" y="284"/>
                </a:lnTo>
                <a:close/>
              </a:path>
            </a:pathLst>
          </a:custGeom>
          <a:solidFill>
            <a:srgbClr val="000000"/>
          </a:solidFill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49" name="Freeform 41"/>
          <p:cNvSpPr>
            <a:spLocks/>
          </p:cNvSpPr>
          <p:nvPr/>
        </p:nvSpPr>
        <p:spPr bwMode="auto">
          <a:xfrm>
            <a:off x="5327650" y="3838575"/>
            <a:ext cx="2127250" cy="942975"/>
          </a:xfrm>
          <a:custGeom>
            <a:avLst/>
            <a:gdLst>
              <a:gd name="T0" fmla="*/ 0 w 1860"/>
              <a:gd name="T1" fmla="*/ 825 h 825"/>
              <a:gd name="T2" fmla="*/ 824 w 1860"/>
              <a:gd name="T3" fmla="*/ 0 h 825"/>
              <a:gd name="T4" fmla="*/ 1860 w 1860"/>
              <a:gd name="T5" fmla="*/ 0 h 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60" h="825">
                <a:moveTo>
                  <a:pt x="0" y="825"/>
                </a:moveTo>
                <a:lnTo>
                  <a:pt x="824" y="0"/>
                </a:lnTo>
                <a:lnTo>
                  <a:pt x="1860" y="0"/>
                </a:lnTo>
              </a:path>
            </a:pathLst>
          </a:cu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8650" name="Freeform 42"/>
          <p:cNvSpPr>
            <a:spLocks/>
          </p:cNvSpPr>
          <p:nvPr/>
        </p:nvSpPr>
        <p:spPr bwMode="auto">
          <a:xfrm>
            <a:off x="7232650" y="3757613"/>
            <a:ext cx="222250" cy="161925"/>
          </a:xfrm>
          <a:custGeom>
            <a:avLst/>
            <a:gdLst>
              <a:gd name="T0" fmla="*/ 279 w 279"/>
              <a:gd name="T1" fmla="*/ 102 h 205"/>
              <a:gd name="T2" fmla="*/ 0 w 279"/>
              <a:gd name="T3" fmla="*/ 0 h 205"/>
              <a:gd name="T4" fmla="*/ 0 w 279"/>
              <a:gd name="T5" fmla="*/ 205 h 205"/>
              <a:gd name="T6" fmla="*/ 279 w 279"/>
              <a:gd name="T7" fmla="*/ 102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79" h="205">
                <a:moveTo>
                  <a:pt x="279" y="102"/>
                </a:moveTo>
                <a:lnTo>
                  <a:pt x="0" y="0"/>
                </a:lnTo>
                <a:lnTo>
                  <a:pt x="0" y="205"/>
                </a:lnTo>
                <a:lnTo>
                  <a:pt x="279" y="102"/>
                </a:lnTo>
                <a:close/>
              </a:path>
            </a:pathLst>
          </a:custGeom>
          <a:solidFill>
            <a:srgbClr val="000000"/>
          </a:solidFill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51" name="Freeform 43"/>
          <p:cNvSpPr>
            <a:spLocks/>
          </p:cNvSpPr>
          <p:nvPr/>
        </p:nvSpPr>
        <p:spPr bwMode="auto">
          <a:xfrm>
            <a:off x="1725613" y="3838575"/>
            <a:ext cx="2039937" cy="942975"/>
          </a:xfrm>
          <a:custGeom>
            <a:avLst/>
            <a:gdLst>
              <a:gd name="T0" fmla="*/ 1785 w 1785"/>
              <a:gd name="T1" fmla="*/ 825 h 825"/>
              <a:gd name="T2" fmla="*/ 1141 w 1785"/>
              <a:gd name="T3" fmla="*/ 0 h 825"/>
              <a:gd name="T4" fmla="*/ 0 w 1785"/>
              <a:gd name="T5" fmla="*/ 0 h 8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785" h="825">
                <a:moveTo>
                  <a:pt x="1785" y="825"/>
                </a:moveTo>
                <a:lnTo>
                  <a:pt x="1141" y="0"/>
                </a:lnTo>
                <a:lnTo>
                  <a:pt x="0" y="0"/>
                </a:lnTo>
              </a:path>
            </a:pathLst>
          </a:cu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8652" name="Freeform 44"/>
          <p:cNvSpPr>
            <a:spLocks/>
          </p:cNvSpPr>
          <p:nvPr/>
        </p:nvSpPr>
        <p:spPr bwMode="auto">
          <a:xfrm>
            <a:off x="1725613" y="3757613"/>
            <a:ext cx="220662" cy="161925"/>
          </a:xfrm>
          <a:custGeom>
            <a:avLst/>
            <a:gdLst>
              <a:gd name="T0" fmla="*/ 0 w 280"/>
              <a:gd name="T1" fmla="*/ 102 h 205"/>
              <a:gd name="T2" fmla="*/ 280 w 280"/>
              <a:gd name="T3" fmla="*/ 205 h 205"/>
              <a:gd name="T4" fmla="*/ 280 w 280"/>
              <a:gd name="T5" fmla="*/ 0 h 205"/>
              <a:gd name="T6" fmla="*/ 0 w 280"/>
              <a:gd name="T7" fmla="*/ 102 h 20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80" h="205">
                <a:moveTo>
                  <a:pt x="0" y="102"/>
                </a:moveTo>
                <a:lnTo>
                  <a:pt x="280" y="205"/>
                </a:lnTo>
                <a:lnTo>
                  <a:pt x="280" y="0"/>
                </a:lnTo>
                <a:lnTo>
                  <a:pt x="0" y="102"/>
                </a:lnTo>
                <a:close/>
              </a:path>
            </a:pathLst>
          </a:custGeom>
          <a:solidFill>
            <a:srgbClr val="000000"/>
          </a:solidFill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53" name="Arc 45"/>
          <p:cNvSpPr>
            <a:spLocks/>
          </p:cNvSpPr>
          <p:nvPr/>
        </p:nvSpPr>
        <p:spPr bwMode="auto">
          <a:xfrm>
            <a:off x="7161213" y="1249363"/>
            <a:ext cx="312737" cy="2881312"/>
          </a:xfrm>
          <a:custGeom>
            <a:avLst/>
            <a:gdLst>
              <a:gd name="G0" fmla="+- 684 0 0"/>
              <a:gd name="G1" fmla="+- 76 0 0"/>
              <a:gd name="G2" fmla="+- 21600 0 0"/>
              <a:gd name="T0" fmla="*/ 22284 w 22284"/>
              <a:gd name="T1" fmla="*/ 0 h 21676"/>
              <a:gd name="T2" fmla="*/ 0 w 22284"/>
              <a:gd name="T3" fmla="*/ 21665 h 21676"/>
              <a:gd name="T4" fmla="*/ 684 w 22284"/>
              <a:gd name="T5" fmla="*/ 76 h 216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284" h="21676" fill="none" extrusionOk="0">
                <a:moveTo>
                  <a:pt x="22283" y="0"/>
                </a:moveTo>
                <a:cubicBezTo>
                  <a:pt x="22283" y="25"/>
                  <a:pt x="22284" y="50"/>
                  <a:pt x="22284" y="76"/>
                </a:cubicBezTo>
                <a:cubicBezTo>
                  <a:pt x="22284" y="12005"/>
                  <a:pt x="12613" y="21676"/>
                  <a:pt x="684" y="21676"/>
                </a:cubicBezTo>
                <a:cubicBezTo>
                  <a:pt x="455" y="21676"/>
                  <a:pt x="227" y="21672"/>
                  <a:pt x="-1" y="21665"/>
                </a:cubicBezTo>
              </a:path>
              <a:path w="22284" h="21676" stroke="0" extrusionOk="0">
                <a:moveTo>
                  <a:pt x="22283" y="0"/>
                </a:moveTo>
                <a:cubicBezTo>
                  <a:pt x="22283" y="25"/>
                  <a:pt x="22284" y="50"/>
                  <a:pt x="22284" y="76"/>
                </a:cubicBezTo>
                <a:cubicBezTo>
                  <a:pt x="22284" y="12005"/>
                  <a:pt x="12613" y="21676"/>
                  <a:pt x="684" y="21676"/>
                </a:cubicBezTo>
                <a:cubicBezTo>
                  <a:pt x="455" y="21676"/>
                  <a:pt x="227" y="21672"/>
                  <a:pt x="-1" y="21665"/>
                </a:cubicBezTo>
                <a:lnTo>
                  <a:pt x="684" y="76"/>
                </a:lnTo>
                <a:close/>
              </a:path>
            </a:pathLst>
          </a:cu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8654" name="Freeform 46"/>
          <p:cNvSpPr>
            <a:spLocks/>
          </p:cNvSpPr>
          <p:nvPr/>
        </p:nvSpPr>
        <p:spPr bwMode="auto">
          <a:xfrm>
            <a:off x="7373938" y="1249363"/>
            <a:ext cx="163512" cy="223837"/>
          </a:xfrm>
          <a:custGeom>
            <a:avLst/>
            <a:gdLst>
              <a:gd name="T0" fmla="*/ 102 w 206"/>
              <a:gd name="T1" fmla="*/ 0 h 281"/>
              <a:gd name="T2" fmla="*/ 0 w 206"/>
              <a:gd name="T3" fmla="*/ 281 h 281"/>
              <a:gd name="T4" fmla="*/ 206 w 206"/>
              <a:gd name="T5" fmla="*/ 281 h 281"/>
              <a:gd name="T6" fmla="*/ 102 w 206"/>
              <a:gd name="T7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6" h="281">
                <a:moveTo>
                  <a:pt x="102" y="0"/>
                </a:moveTo>
                <a:lnTo>
                  <a:pt x="0" y="281"/>
                </a:lnTo>
                <a:lnTo>
                  <a:pt x="206" y="281"/>
                </a:lnTo>
                <a:lnTo>
                  <a:pt x="102" y="0"/>
                </a:lnTo>
                <a:close/>
              </a:path>
            </a:pathLst>
          </a:custGeom>
          <a:solidFill>
            <a:srgbClr val="000000"/>
          </a:solidFill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68655" name="Arc 47"/>
          <p:cNvSpPr>
            <a:spLocks/>
          </p:cNvSpPr>
          <p:nvPr/>
        </p:nvSpPr>
        <p:spPr bwMode="auto">
          <a:xfrm>
            <a:off x="1674813" y="1282700"/>
            <a:ext cx="471487" cy="2674938"/>
          </a:xfrm>
          <a:custGeom>
            <a:avLst/>
            <a:gdLst>
              <a:gd name="G0" fmla="+- 21600 0 0"/>
              <a:gd name="G1" fmla="+- 64 0 0"/>
              <a:gd name="G2" fmla="+- 21600 0 0"/>
              <a:gd name="T0" fmla="*/ 21234 w 21600"/>
              <a:gd name="T1" fmla="*/ 21661 h 21661"/>
              <a:gd name="T2" fmla="*/ 0 w 21600"/>
              <a:gd name="T3" fmla="*/ 0 h 21661"/>
              <a:gd name="T4" fmla="*/ 21600 w 21600"/>
              <a:gd name="T5" fmla="*/ 64 h 216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61" fill="none" extrusionOk="0">
                <a:moveTo>
                  <a:pt x="21234" y="21660"/>
                </a:moveTo>
                <a:cubicBezTo>
                  <a:pt x="9449" y="21461"/>
                  <a:pt x="0" y="11850"/>
                  <a:pt x="0" y="64"/>
                </a:cubicBezTo>
                <a:cubicBezTo>
                  <a:pt x="-1" y="42"/>
                  <a:pt x="0" y="21"/>
                  <a:pt x="0" y="0"/>
                </a:cubicBezTo>
              </a:path>
              <a:path w="21600" h="21661" stroke="0" extrusionOk="0">
                <a:moveTo>
                  <a:pt x="21234" y="21660"/>
                </a:moveTo>
                <a:cubicBezTo>
                  <a:pt x="9449" y="21461"/>
                  <a:pt x="0" y="11850"/>
                  <a:pt x="0" y="64"/>
                </a:cubicBezTo>
                <a:cubicBezTo>
                  <a:pt x="-1" y="42"/>
                  <a:pt x="0" y="21"/>
                  <a:pt x="0" y="0"/>
                </a:cubicBezTo>
                <a:lnTo>
                  <a:pt x="21600" y="64"/>
                </a:lnTo>
                <a:close/>
              </a:path>
            </a:pathLst>
          </a:custGeom>
          <a:noFill/>
          <a:ln w="349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8656" name="Freeform 48"/>
          <p:cNvSpPr>
            <a:spLocks/>
          </p:cNvSpPr>
          <p:nvPr/>
        </p:nvSpPr>
        <p:spPr bwMode="auto">
          <a:xfrm>
            <a:off x="1593850" y="1282700"/>
            <a:ext cx="161925" cy="222250"/>
          </a:xfrm>
          <a:custGeom>
            <a:avLst/>
            <a:gdLst>
              <a:gd name="T0" fmla="*/ 103 w 205"/>
              <a:gd name="T1" fmla="*/ 0 h 281"/>
              <a:gd name="T2" fmla="*/ 0 w 205"/>
              <a:gd name="T3" fmla="*/ 281 h 281"/>
              <a:gd name="T4" fmla="*/ 205 w 205"/>
              <a:gd name="T5" fmla="*/ 281 h 281"/>
              <a:gd name="T6" fmla="*/ 103 w 205"/>
              <a:gd name="T7" fmla="*/ 0 h 2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05" h="281">
                <a:moveTo>
                  <a:pt x="103" y="0"/>
                </a:moveTo>
                <a:lnTo>
                  <a:pt x="0" y="281"/>
                </a:lnTo>
                <a:lnTo>
                  <a:pt x="205" y="281"/>
                </a:lnTo>
                <a:lnTo>
                  <a:pt x="103" y="0"/>
                </a:lnTo>
                <a:close/>
              </a:path>
            </a:pathLst>
          </a:custGeom>
          <a:solidFill>
            <a:srgbClr val="000000"/>
          </a:solidFill>
          <a:ln w="349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Four verticals vs. Cover Three</a:t>
            </a:r>
          </a:p>
          <a:p>
            <a:pPr lvl="1"/>
            <a:r>
              <a:rPr lang="en-US"/>
              <a:t>The inside seams are the first read.</a:t>
            </a:r>
          </a:p>
          <a:p>
            <a:pPr lvl="1"/>
            <a:r>
              <a:rPr lang="en-US"/>
              <a:t>Hit the seams as they pass by the linebackers at about 15 yards.</a:t>
            </a:r>
          </a:p>
          <a:p>
            <a:r>
              <a:rPr lang="en-US"/>
              <a:t>Look the safety off with a good look at the Wide Receivers as you drop.</a:t>
            </a:r>
          </a:p>
          <a:p>
            <a:pPr lvl="1"/>
            <a:r>
              <a:rPr lang="en-US"/>
              <a:t>Throw away from safety coverage.</a:t>
            </a:r>
          </a:p>
          <a:p>
            <a:endParaRPr lang="en-US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 Verticals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5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85800"/>
            <a:ext cx="6307138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#10 Man (Single-coverage Reads)</a:t>
            </a:r>
          </a:p>
        </p:txBody>
      </p:sp>
      <p:sp>
        <p:nvSpPr>
          <p:cNvPr id="193536" name="Rectangle 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Where is the blitz coming from?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Identify your hot route(s).</a:t>
            </a:r>
          </a:p>
          <a:p>
            <a:pPr>
              <a:lnSpc>
                <a:spcPct val="90000"/>
              </a:lnSpc>
            </a:pPr>
            <a:r>
              <a:rPr lang="en-US" sz="2800"/>
              <a:t>What are the receiver routes?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Think about possible safety help.</a:t>
            </a:r>
          </a:p>
          <a:p>
            <a:pPr>
              <a:lnSpc>
                <a:spcPct val="90000"/>
              </a:lnSpc>
            </a:pPr>
            <a:r>
              <a:rPr lang="en-US" sz="2800"/>
              <a:t>What are the individual match-ups?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Does a particular receiver have an advantage against his defender?</a:t>
            </a:r>
          </a:p>
          <a:p>
            <a:pPr>
              <a:lnSpc>
                <a:spcPct val="90000"/>
              </a:lnSpc>
            </a:pPr>
            <a:r>
              <a:rPr lang="en-US" sz="2800"/>
              <a:t>Which receiver has leverage on his defender?</a:t>
            </a:r>
          </a:p>
          <a:p>
            <a:pPr lvl="1">
              <a:lnSpc>
                <a:spcPct val="90000"/>
              </a:lnSpc>
            </a:pPr>
            <a:r>
              <a:rPr lang="en-US" sz="2800"/>
              <a:t>Which defender is in a bad position to cover the called route?</a:t>
            </a:r>
          </a:p>
          <a:p>
            <a:pPr lvl="1"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715250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7769225" cy="4535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90600"/>
            <a:ext cx="7696200" cy="471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7391400" cy="586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62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914400"/>
            <a:ext cx="1371600" cy="304800"/>
          </a:xfrm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Cover 2 Zone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838200"/>
            <a:ext cx="7696200" cy="4760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09600"/>
            <a:ext cx="7705725" cy="528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696200" cy="574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81000"/>
            <a:ext cx="7696200" cy="6049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946" name="Picture 9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7696200" cy="599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7696200" cy="587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2625" y="990600"/>
            <a:ext cx="7772400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Multiple West Coast Offense</a:t>
            </a:r>
          </a:p>
          <a:p>
            <a:pPr>
              <a:lnSpc>
                <a:spcPct val="90000"/>
              </a:lnSpc>
            </a:pPr>
            <a:r>
              <a:rPr lang="en-US"/>
              <a:t>Quarterback Play and Technique in The Multiple West Coast Offense</a:t>
            </a:r>
          </a:p>
          <a:p>
            <a:pPr>
              <a:lnSpc>
                <a:spcPct val="90000"/>
              </a:lnSpc>
            </a:pPr>
            <a:r>
              <a:rPr lang="en-US"/>
              <a:t>The Quick Passing Game of The Multiple West Coast Offense</a:t>
            </a:r>
          </a:p>
          <a:p>
            <a:pPr>
              <a:lnSpc>
                <a:spcPct val="90000"/>
              </a:lnSpc>
            </a:pPr>
            <a:r>
              <a:rPr lang="en-US"/>
              <a:t>The Drop Back Passing Attack of The Multiple West Coast Offense</a:t>
            </a:r>
          </a:p>
          <a:p>
            <a:pPr>
              <a:lnSpc>
                <a:spcPct val="90000"/>
              </a:lnSpc>
            </a:pPr>
            <a:r>
              <a:rPr lang="en-US"/>
              <a:t>Wide Receiver Technique in the The Multiple West Coast Offense</a:t>
            </a:r>
          </a:p>
          <a:p>
            <a:pPr>
              <a:lnSpc>
                <a:spcPct val="90000"/>
              </a:lnSpc>
            </a:pPr>
            <a:r>
              <a:rPr lang="en-US"/>
              <a:t>Plus other topics of interest……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2" grpId="0" build="p" autoUpdateAnimBg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7620000" cy="1524000"/>
          </a:xfrm>
        </p:spPr>
        <p:txBody>
          <a:bodyPr/>
          <a:lstStyle/>
          <a:p>
            <a:pPr algn="ctr"/>
            <a:r>
              <a:rPr lang="en-US" sz="3600"/>
              <a:t>The Nine Basic Quarterback Reads in the Multiple</a:t>
            </a:r>
            <a:br>
              <a:rPr lang="en-US" sz="3600"/>
            </a:br>
            <a:r>
              <a:rPr lang="en-US" sz="3600"/>
              <a:t>West Coast Offense</a:t>
            </a:r>
          </a:p>
        </p:txBody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2362200"/>
            <a:ext cx="7772400" cy="3775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</p:txBody>
      </p:sp>
      <p:sp>
        <p:nvSpPr>
          <p:cNvPr id="242692" name="Rectangle 4"/>
          <p:cNvSpPr>
            <a:spLocks noChangeArrowheads="1"/>
          </p:cNvSpPr>
          <p:nvPr/>
        </p:nvSpPr>
        <p:spPr bwMode="auto">
          <a:xfrm>
            <a:off x="3886200" y="4572000"/>
            <a:ext cx="304800" cy="3048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42693" name="Oval 5"/>
          <p:cNvSpPr>
            <a:spLocks noChangeArrowheads="1"/>
          </p:cNvSpPr>
          <p:nvPr/>
        </p:nvSpPr>
        <p:spPr bwMode="auto">
          <a:xfrm>
            <a:off x="3200400" y="4648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42694" name="Oval 6"/>
          <p:cNvSpPr>
            <a:spLocks noChangeArrowheads="1"/>
          </p:cNvSpPr>
          <p:nvPr/>
        </p:nvSpPr>
        <p:spPr bwMode="auto">
          <a:xfrm>
            <a:off x="2438400" y="4648200"/>
            <a:ext cx="457200" cy="304800"/>
          </a:xfrm>
          <a:prstGeom prst="ellipse">
            <a:avLst/>
          </a:prstGeom>
          <a:solidFill>
            <a:schemeClr val="accent1"/>
          </a:solidFill>
          <a:ln w="25400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42695" name="Oval 7"/>
          <p:cNvSpPr>
            <a:spLocks noChangeArrowheads="1"/>
          </p:cNvSpPr>
          <p:nvPr/>
        </p:nvSpPr>
        <p:spPr bwMode="auto">
          <a:xfrm>
            <a:off x="4419600" y="4648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42696" name="Oval 8"/>
          <p:cNvSpPr>
            <a:spLocks noChangeArrowheads="1"/>
          </p:cNvSpPr>
          <p:nvPr/>
        </p:nvSpPr>
        <p:spPr bwMode="auto">
          <a:xfrm>
            <a:off x="5181600" y="4648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42697" name="Oval 9"/>
          <p:cNvSpPr>
            <a:spLocks noChangeArrowheads="1"/>
          </p:cNvSpPr>
          <p:nvPr/>
        </p:nvSpPr>
        <p:spPr bwMode="auto">
          <a:xfrm>
            <a:off x="3810000" y="5029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42698" name="Oval 10"/>
          <p:cNvSpPr>
            <a:spLocks noChangeArrowheads="1"/>
          </p:cNvSpPr>
          <p:nvPr/>
        </p:nvSpPr>
        <p:spPr bwMode="auto">
          <a:xfrm>
            <a:off x="5943600" y="4648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42699" name="Oval 11"/>
          <p:cNvSpPr>
            <a:spLocks noChangeArrowheads="1"/>
          </p:cNvSpPr>
          <p:nvPr/>
        </p:nvSpPr>
        <p:spPr bwMode="auto">
          <a:xfrm>
            <a:off x="838200" y="4648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42700" name="Oval 12"/>
          <p:cNvSpPr>
            <a:spLocks noChangeArrowheads="1"/>
          </p:cNvSpPr>
          <p:nvPr/>
        </p:nvSpPr>
        <p:spPr bwMode="auto">
          <a:xfrm>
            <a:off x="8077200" y="5029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42701" name="Oval 13"/>
          <p:cNvSpPr>
            <a:spLocks noChangeArrowheads="1"/>
          </p:cNvSpPr>
          <p:nvPr/>
        </p:nvSpPr>
        <p:spPr bwMode="auto">
          <a:xfrm>
            <a:off x="2590800" y="54864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42702" name="Oval 14"/>
          <p:cNvSpPr>
            <a:spLocks noChangeArrowheads="1"/>
          </p:cNvSpPr>
          <p:nvPr/>
        </p:nvSpPr>
        <p:spPr bwMode="auto">
          <a:xfrm>
            <a:off x="6400800" y="5029200"/>
            <a:ext cx="457200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42703" name="Line 15"/>
          <p:cNvSpPr>
            <a:spLocks noChangeShapeType="1"/>
          </p:cNvSpPr>
          <p:nvPr/>
        </p:nvSpPr>
        <p:spPr bwMode="auto">
          <a:xfrm flipV="1">
            <a:off x="8305800" y="2590800"/>
            <a:ext cx="0" cy="2438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42704" name="Line 16"/>
          <p:cNvSpPr>
            <a:spLocks noChangeShapeType="1"/>
          </p:cNvSpPr>
          <p:nvPr/>
        </p:nvSpPr>
        <p:spPr bwMode="auto">
          <a:xfrm>
            <a:off x="4038600" y="5334000"/>
            <a:ext cx="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42705" name="Line 17"/>
          <p:cNvSpPr>
            <a:spLocks noChangeShapeType="1"/>
          </p:cNvSpPr>
          <p:nvPr/>
        </p:nvSpPr>
        <p:spPr bwMode="auto">
          <a:xfrm flipH="1">
            <a:off x="762000" y="5638800"/>
            <a:ext cx="1828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242706" name="Line 18"/>
          <p:cNvSpPr>
            <a:spLocks noChangeShapeType="1"/>
          </p:cNvSpPr>
          <p:nvPr/>
        </p:nvSpPr>
        <p:spPr bwMode="auto">
          <a:xfrm flipH="1" flipV="1">
            <a:off x="6019800" y="4419600"/>
            <a:ext cx="152400" cy="228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242707" name="Line 19"/>
          <p:cNvSpPr>
            <a:spLocks noChangeShapeType="1"/>
          </p:cNvSpPr>
          <p:nvPr/>
        </p:nvSpPr>
        <p:spPr bwMode="auto">
          <a:xfrm flipV="1">
            <a:off x="6019800" y="3657600"/>
            <a:ext cx="0" cy="762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242708" name="Line 20"/>
          <p:cNvSpPr>
            <a:spLocks noChangeShapeType="1"/>
          </p:cNvSpPr>
          <p:nvPr/>
        </p:nvSpPr>
        <p:spPr bwMode="auto">
          <a:xfrm>
            <a:off x="6019800" y="3657600"/>
            <a:ext cx="990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242709" name="Line 21"/>
          <p:cNvSpPr>
            <a:spLocks noChangeShapeType="1"/>
          </p:cNvSpPr>
          <p:nvPr/>
        </p:nvSpPr>
        <p:spPr bwMode="auto">
          <a:xfrm flipV="1">
            <a:off x="6705600" y="4419600"/>
            <a:ext cx="12954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242710" name="Line 22"/>
          <p:cNvSpPr>
            <a:spLocks noChangeShapeType="1"/>
          </p:cNvSpPr>
          <p:nvPr/>
        </p:nvSpPr>
        <p:spPr bwMode="auto">
          <a:xfrm flipV="1">
            <a:off x="1066800" y="3962400"/>
            <a:ext cx="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242711" name="Line 23"/>
          <p:cNvSpPr>
            <a:spLocks noChangeShapeType="1"/>
          </p:cNvSpPr>
          <p:nvPr/>
        </p:nvSpPr>
        <p:spPr bwMode="auto">
          <a:xfrm flipV="1">
            <a:off x="1066800" y="3276600"/>
            <a:ext cx="6096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  <p:sp>
        <p:nvSpPr>
          <p:cNvPr id="242712" name="Rectangle 24"/>
          <p:cNvSpPr>
            <a:spLocks noChangeArrowheads="1"/>
          </p:cNvSpPr>
          <p:nvPr/>
        </p:nvSpPr>
        <p:spPr bwMode="auto">
          <a:xfrm>
            <a:off x="1219200" y="2362200"/>
            <a:ext cx="7620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r>
              <a:rPr lang="en-US">
                <a:solidFill>
                  <a:schemeClr val="tx2"/>
                </a:solidFill>
                <a:cs typeface="Arial" charset="0"/>
              </a:rPr>
              <a:t>By: </a:t>
            </a:r>
            <a:r>
              <a:rPr lang="en-US">
                <a:solidFill>
                  <a:schemeClr val="tx2"/>
                </a:solidFill>
                <a:cs typeface="Arial" charset="0"/>
                <a:hlinkClick r:id="rId3" tooltip="Click To Contact"/>
              </a:rPr>
              <a:t>Ron Jenkins</a:t>
            </a:r>
            <a:r>
              <a:rPr lang="en-US">
                <a:solidFill>
                  <a:schemeClr val="tx2"/>
                </a:solidFill>
                <a:cs typeface="Arial" charset="0"/>
              </a:rPr>
              <a:t/>
            </a:r>
            <a:br>
              <a:rPr lang="en-US">
                <a:solidFill>
                  <a:schemeClr val="tx2"/>
                </a:solidFill>
                <a:cs typeface="Arial" charset="0"/>
              </a:rPr>
            </a:br>
            <a:r>
              <a:rPr lang="en-US">
                <a:solidFill>
                  <a:schemeClr val="tx2"/>
                </a:solidFill>
                <a:cs typeface="Arial" charset="0"/>
              </a:rPr>
              <a:t>Offensive Coordinator</a:t>
            </a:r>
            <a:br>
              <a:rPr lang="en-US">
                <a:solidFill>
                  <a:schemeClr val="tx2"/>
                </a:solidFill>
                <a:cs typeface="Arial" charset="0"/>
              </a:rPr>
            </a:br>
            <a:r>
              <a:rPr lang="en-US">
                <a:solidFill>
                  <a:schemeClr val="tx2"/>
                </a:solidFill>
                <a:cs typeface="Arial" charset="0"/>
              </a:rPr>
              <a:t>El Camino College (CA)</a:t>
            </a:r>
            <a:endParaRPr lang="en-US">
              <a:solidFill>
                <a:schemeClr val="tx2"/>
              </a:solidFill>
            </a:endParaRPr>
          </a:p>
          <a:p>
            <a:endParaRPr lang="en-US" sz="3600">
              <a:solidFill>
                <a:schemeClr val="tx2"/>
              </a:solidFill>
            </a:endParaRPr>
          </a:p>
        </p:txBody>
      </p:sp>
      <p:sp>
        <p:nvSpPr>
          <p:cNvPr id="242713" name="Line 25"/>
          <p:cNvSpPr>
            <a:spLocks noChangeShapeType="1"/>
          </p:cNvSpPr>
          <p:nvPr/>
        </p:nvSpPr>
        <p:spPr bwMode="auto">
          <a:xfrm>
            <a:off x="2438400" y="1981200"/>
            <a:ext cx="533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s-MX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73914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143000" y="8382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/>
          <a:p>
            <a:pPr algn="l"/>
            <a:r>
              <a:rPr lang="en-US" sz="1200"/>
              <a:t>Cover 2 Zone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Quarters</a:t>
            </a:r>
          </a:p>
        </p:txBody>
      </p:sp>
      <p:pic>
        <p:nvPicPr>
          <p:cNvPr id="4608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7200"/>
            <a:ext cx="73914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6" name="Picture 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81000"/>
            <a:ext cx="7391400" cy="586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8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447800" y="914400"/>
            <a:ext cx="1143000" cy="228600"/>
          </a:xfrm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Cover 1 Free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65125"/>
            <a:ext cx="7391400" cy="589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219200" y="914400"/>
            <a:ext cx="1752600" cy="304800"/>
          </a:xfrm>
        </p:spPr>
        <p:txBody>
          <a:bodyPr/>
          <a:lstStyle/>
          <a:p>
            <a:r>
              <a:rPr lang="en-US" sz="1200">
                <a:solidFill>
                  <a:schemeClr val="tx1"/>
                </a:solidFill>
              </a:rPr>
              <a:t>Cover 0 Man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Basic Quarterback Reads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#1 The Slant - Flat / Swing Read</a:t>
            </a:r>
          </a:p>
          <a:p>
            <a:pPr>
              <a:lnSpc>
                <a:spcPct val="90000"/>
              </a:lnSpc>
            </a:pPr>
            <a:r>
              <a:rPr lang="en-US" sz="2800"/>
              <a:t>#2 The Stick - Flat Read / Sideline - Swing Read</a:t>
            </a:r>
          </a:p>
          <a:p>
            <a:pPr>
              <a:lnSpc>
                <a:spcPct val="90000"/>
              </a:lnSpc>
            </a:pPr>
            <a:r>
              <a:rPr lang="en-US" sz="2800"/>
              <a:t>#3 The Dig - Drag Read</a:t>
            </a:r>
          </a:p>
          <a:p>
            <a:pPr>
              <a:lnSpc>
                <a:spcPct val="90000"/>
              </a:lnSpc>
            </a:pPr>
            <a:r>
              <a:rPr lang="en-US" sz="2800"/>
              <a:t>#4 The Deep Square-in - Medium Square-in Read</a:t>
            </a:r>
          </a:p>
          <a:p>
            <a:pPr>
              <a:lnSpc>
                <a:spcPct val="90000"/>
              </a:lnSpc>
            </a:pPr>
            <a:r>
              <a:rPr lang="en-US" sz="2800"/>
              <a:t>#5 The Curl - Flat / Swing Read</a:t>
            </a:r>
          </a:p>
          <a:p>
            <a:pPr>
              <a:lnSpc>
                <a:spcPct val="90000"/>
              </a:lnSpc>
            </a:pPr>
            <a:r>
              <a:rPr lang="en-US" sz="2800"/>
              <a:t>#6 The Sideline Stop / Seam Read</a:t>
            </a:r>
          </a:p>
          <a:p>
            <a:pPr>
              <a:lnSpc>
                <a:spcPct val="90000"/>
              </a:lnSpc>
            </a:pPr>
            <a:r>
              <a:rPr lang="en-US" sz="2800"/>
              <a:t>#7 The Deep Out – Flat Read</a:t>
            </a:r>
          </a:p>
          <a:p>
            <a:pPr>
              <a:lnSpc>
                <a:spcPct val="90000"/>
              </a:lnSpc>
            </a:pPr>
            <a:r>
              <a:rPr lang="en-US" sz="2800"/>
              <a:t>#8 The Deep Reads</a:t>
            </a:r>
          </a:p>
          <a:p>
            <a:pPr>
              <a:lnSpc>
                <a:spcPct val="90000"/>
              </a:lnSpc>
            </a:pPr>
            <a:r>
              <a:rPr lang="en-US" sz="2800"/>
              <a:t>#9 Man (Single-coverage Reads)</a:t>
            </a: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0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0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0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0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40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40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0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402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402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Quarterback Pre-snap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Always get to the line quickly with your hands under center.</a:t>
            </a:r>
          </a:p>
          <a:p>
            <a:pPr lvl="1"/>
            <a:r>
              <a:rPr lang="en-US" sz="2800"/>
              <a:t>If the defense is going to shift, they will do it after you get under center.</a:t>
            </a:r>
          </a:p>
          <a:p>
            <a:r>
              <a:rPr lang="en-US" sz="2800"/>
              <a:t>Look for the safeties.</a:t>
            </a:r>
          </a:p>
          <a:p>
            <a:pPr lvl="1"/>
            <a:r>
              <a:rPr lang="en-US" sz="2800"/>
              <a:t>Is there anyone in the middle of the field?</a:t>
            </a:r>
          </a:p>
          <a:p>
            <a:r>
              <a:rPr lang="en-US" sz="2800"/>
              <a:t>Look for the best side to read.</a:t>
            </a:r>
          </a:p>
          <a:p>
            <a:pPr lvl="1"/>
            <a:r>
              <a:rPr lang="en-US" sz="2800"/>
              <a:t>Number of defenders vs. Number of receivers.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theme/theme1.xml><?xml version="1.0" encoding="utf-8"?>
<a:theme xmlns:a="http://schemas.openxmlformats.org/drawingml/2006/main" name="Azure">
  <a:themeElements>
    <a:clrScheme name="Azure 1">
      <a:dk1>
        <a:srgbClr val="000000"/>
      </a:dk1>
      <a:lt1>
        <a:srgbClr val="FFFFFF"/>
      </a:lt1>
      <a:dk2>
        <a:srgbClr val="3333FF"/>
      </a:dk2>
      <a:lt2>
        <a:srgbClr val="00FFFF"/>
      </a:lt2>
      <a:accent1>
        <a:srgbClr val="00CCCC"/>
      </a:accent1>
      <a:accent2>
        <a:srgbClr val="6666FF"/>
      </a:accent2>
      <a:accent3>
        <a:srgbClr val="ADADFF"/>
      </a:accent3>
      <a:accent4>
        <a:srgbClr val="DADADA"/>
      </a:accent4>
      <a:accent5>
        <a:srgbClr val="AAE2E2"/>
      </a:accent5>
      <a:accent6>
        <a:srgbClr val="5C5CE7"/>
      </a:accent6>
      <a:hlink>
        <a:srgbClr val="CCCCFF"/>
      </a:hlink>
      <a:folHlink>
        <a:srgbClr val="CC99FF"/>
      </a:folHlink>
    </a:clrScheme>
    <a:fontScheme name="Az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zure 1">
        <a:dk1>
          <a:srgbClr val="000000"/>
        </a:dk1>
        <a:lt1>
          <a:srgbClr val="FFFFFF"/>
        </a:lt1>
        <a:dk2>
          <a:srgbClr val="3333FF"/>
        </a:dk2>
        <a:lt2>
          <a:srgbClr val="00FFFF"/>
        </a:lt2>
        <a:accent1>
          <a:srgbClr val="00CCCC"/>
        </a:accent1>
        <a:accent2>
          <a:srgbClr val="6666FF"/>
        </a:accent2>
        <a:accent3>
          <a:srgbClr val="ADADFF"/>
        </a:accent3>
        <a:accent4>
          <a:srgbClr val="DADADA"/>
        </a:accent4>
        <a:accent5>
          <a:srgbClr val="AAE2E2"/>
        </a:accent5>
        <a:accent6>
          <a:srgbClr val="5C5CE7"/>
        </a:accent6>
        <a:hlink>
          <a:srgbClr val="CC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zure 2">
        <a:dk1>
          <a:srgbClr val="000000"/>
        </a:dk1>
        <a:lt1>
          <a:srgbClr val="CCECFF"/>
        </a:lt1>
        <a:dk2>
          <a:srgbClr val="330099"/>
        </a:dk2>
        <a:lt2>
          <a:srgbClr val="0099CC"/>
        </a:lt2>
        <a:accent1>
          <a:srgbClr val="009999"/>
        </a:accent1>
        <a:accent2>
          <a:srgbClr val="FF99CC"/>
        </a:accent2>
        <a:accent3>
          <a:srgbClr val="E2F4FF"/>
        </a:accent3>
        <a:accent4>
          <a:srgbClr val="000000"/>
        </a:accent4>
        <a:accent5>
          <a:srgbClr val="AACACA"/>
        </a:accent5>
        <a:accent6>
          <a:srgbClr val="E78AB9"/>
        </a:accent6>
        <a:hlink>
          <a:srgbClr val="6600CC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zure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Designs\Azure.pot</Template>
  <TotalTime>442</TotalTime>
  <Words>1109</Words>
  <Application>Microsoft Office PowerPoint</Application>
  <PresentationFormat>Presentación en pantalla (4:3)</PresentationFormat>
  <Paragraphs>183</Paragraphs>
  <Slides>47</Slides>
  <Notes>47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47</vt:i4>
      </vt:variant>
    </vt:vector>
  </HeadingPairs>
  <TitlesOfParts>
    <vt:vector size="51" baseType="lpstr">
      <vt:lpstr>Times New Roman</vt:lpstr>
      <vt:lpstr>Arial</vt:lpstr>
      <vt:lpstr>Wingdings</vt:lpstr>
      <vt:lpstr>Azure</vt:lpstr>
      <vt:lpstr>The Nine Basic Quarterback Reads in the Multiple West Coast Offense</vt:lpstr>
      <vt:lpstr>Basic coverages</vt:lpstr>
      <vt:lpstr>Cover 3 Zone</vt:lpstr>
      <vt:lpstr>Cover 2 Zone</vt:lpstr>
      <vt:lpstr>Quarters</vt:lpstr>
      <vt:lpstr>Cover 1 Free</vt:lpstr>
      <vt:lpstr>Cover 0 Man</vt:lpstr>
      <vt:lpstr>Basic Quarterback Reads</vt:lpstr>
      <vt:lpstr>Quarterback Pre-snap</vt:lpstr>
      <vt:lpstr>Quarterback Pre-snap</vt:lpstr>
      <vt:lpstr>#1 The Slant - Flat / Swing Read</vt:lpstr>
      <vt:lpstr>The Slant – Flat / Swing Drop</vt:lpstr>
      <vt:lpstr>Presentación de PowerPoint</vt:lpstr>
      <vt:lpstr>#2 The Stick - Flat Read  / Sideline - Swing Read  </vt:lpstr>
      <vt:lpstr>Presentación de PowerPoint</vt:lpstr>
      <vt:lpstr>Presentación de PowerPoint</vt:lpstr>
      <vt:lpstr>#2 The Sideline - Swing Read</vt:lpstr>
      <vt:lpstr>Presentación de PowerPoint</vt:lpstr>
      <vt:lpstr>#3 The Dig - Drag Read</vt:lpstr>
      <vt:lpstr>Presentación de PowerPoint</vt:lpstr>
      <vt:lpstr>Presentación de PowerPoint</vt:lpstr>
      <vt:lpstr>#4 The Deep Square-in - Medium Square-in Read</vt:lpstr>
      <vt:lpstr>Presentación de PowerPoint</vt:lpstr>
      <vt:lpstr>Presentación de PowerPoint</vt:lpstr>
      <vt:lpstr>#5 The Curl - Flat / Swing Read</vt:lpstr>
      <vt:lpstr>Presentación de PowerPoint</vt:lpstr>
      <vt:lpstr>#6 The Sideline Stop / Seam Read</vt:lpstr>
      <vt:lpstr>Presentación de PowerPoint</vt:lpstr>
      <vt:lpstr>#7 The Deep Out – Flat Read</vt:lpstr>
      <vt:lpstr>Presentación de PowerPoint</vt:lpstr>
      <vt:lpstr>Presentación de PowerPoint</vt:lpstr>
      <vt:lpstr>#8 The Deep Reads</vt:lpstr>
      <vt:lpstr>Presentación de PowerPoint</vt:lpstr>
      <vt:lpstr>Four Verticals</vt:lpstr>
      <vt:lpstr>Presentación de PowerPoint</vt:lpstr>
      <vt:lpstr>#10 Man (Single-coverage Reads)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The Nine Basic Quarterback Reads in the Multiple West Coast Offense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Ten Basic Quarterback Reads in the Multiple West Coast Offense</dc:title>
  <dc:creator>Valued Gateway Client</dc:creator>
  <cp:lastModifiedBy>usuario</cp:lastModifiedBy>
  <cp:revision>44</cp:revision>
  <cp:lastPrinted>2000-06-08T12:10:11Z</cp:lastPrinted>
  <dcterms:created xsi:type="dcterms:W3CDTF">2000-02-27T20:52:12Z</dcterms:created>
  <dcterms:modified xsi:type="dcterms:W3CDTF">2013-01-19T20:38:51Z</dcterms:modified>
</cp:coreProperties>
</file>